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77" r:id="rId2"/>
    <p:sldId id="267" r:id="rId3"/>
    <p:sldId id="310" r:id="rId4"/>
    <p:sldId id="313" r:id="rId5"/>
    <p:sldId id="312" r:id="rId6"/>
    <p:sldId id="282" r:id="rId7"/>
    <p:sldId id="283" r:id="rId8"/>
    <p:sldId id="284" r:id="rId9"/>
    <p:sldId id="269" r:id="rId10"/>
    <p:sldId id="286" r:id="rId11"/>
    <p:sldId id="307" r:id="rId12"/>
    <p:sldId id="289" r:id="rId13"/>
    <p:sldId id="291" r:id="rId14"/>
    <p:sldId id="293" r:id="rId15"/>
    <p:sldId id="295" r:id="rId16"/>
    <p:sldId id="297" r:id="rId17"/>
    <p:sldId id="299" r:id="rId18"/>
    <p:sldId id="301" r:id="rId19"/>
    <p:sldId id="303" r:id="rId20"/>
    <p:sldId id="305" r:id="rId21"/>
    <p:sldId id="314" r:id="rId22"/>
    <p:sldId id="31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2506" autoAdjust="0"/>
  </p:normalViewPr>
  <p:slideViewPr>
    <p:cSldViewPr>
      <p:cViewPr>
        <p:scale>
          <a:sx n="106" d="100"/>
          <a:sy n="106" d="100"/>
        </p:scale>
        <p:origin x="-11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2.4047356085668992E-2"/>
          <c:y val="0.18832801029039101"/>
          <c:w val="0.6752637440139706"/>
          <c:h val="0.801207139618260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3.0555558897152106E-2"/>
                  <c:y val="-1.9266568473679583E-2"/>
                </c:manualLayout>
              </c:layout>
              <c:tx>
                <c:rich>
                  <a:bodyPr/>
                  <a:lstStyle/>
                  <a:p>
                    <a:pPr>
                      <a:defRPr b="0"/>
                    </a:pPr>
                    <a:r>
                      <a: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Безвозмездные</a:t>
                    </a:r>
                    <a:r>
                      <a:rPr lang="ru-RU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поступления</a:t>
                    </a:r>
                    <a:r>
                      <a: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</a:p>
                  <a:p>
                    <a:pPr>
                      <a:defRPr b="0"/>
                    </a:pP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110,3 т.р.</a:t>
                    </a:r>
                    <a:endParaRPr lang="ru-RU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numFmt formatCode="General" sourceLinked="0"/>
              <c:spPr/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2016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1"/>
                <c:pt idx="0">
                  <c:v>162254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3.3333336978711582E-2"/>
                  <c:y val="-1.73397750926495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b="0" dirty="0" smtClean="0"/>
                      <a:t>Налоговые</a:t>
                    </a:r>
                    <a:r>
                      <a:rPr lang="ru-RU" b="0" baseline="0" dirty="0" smtClean="0"/>
                      <a:t> доходы</a:t>
                    </a:r>
                    <a:r>
                      <a:rPr lang="ru-RU" b="0" dirty="0" smtClean="0"/>
                      <a:t>; </a:t>
                    </a:r>
                    <a:endParaRPr lang="en-US" b="0" dirty="0" smtClean="0"/>
                  </a:p>
                  <a:p>
                    <a:r>
                      <a:rPr lang="ru-RU" b="1" dirty="0" smtClean="0"/>
                      <a:t>2348,8 т.р.</a:t>
                    </a:r>
                    <a:endParaRPr lang="ru-RU" b="1" dirty="0"/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Ser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Доходы на 2016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1"/>
                <c:pt idx="0">
                  <c:v>469849</c:v>
                </c:pt>
              </c:numCache>
            </c:numRef>
          </c:val>
        </c:ser>
        <c:shape val="cylinder"/>
        <c:axId val="90677632"/>
        <c:axId val="90679168"/>
        <c:axId val="0"/>
      </c:bar3DChart>
      <c:catAx>
        <c:axId val="90677632"/>
        <c:scaling>
          <c:orientation val="minMax"/>
        </c:scaling>
        <c:delete val="1"/>
        <c:axPos val="b"/>
        <c:numFmt formatCode="General" sourceLinked="1"/>
        <c:tickLblPos val="nextTo"/>
        <c:crossAx val="90679168"/>
        <c:crosses val="autoZero"/>
        <c:auto val="1"/>
        <c:lblAlgn val="ctr"/>
        <c:lblOffset val="100"/>
      </c:catAx>
      <c:valAx>
        <c:axId val="90679168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90677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2459,1</a:t>
            </a:r>
            <a:endParaRPr lang="ru-RU" dirty="0"/>
          </a:p>
        </c:rich>
      </c:tx>
      <c:layout>
        <c:manualLayout>
          <c:xMode val="edge"/>
          <c:yMode val="edge"/>
          <c:x val="0.3869671589656119"/>
          <c:y val="2.150010947562322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2502,8</c:v>
                </c:pt>
              </c:strCache>
            </c:strRef>
          </c:tx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Единый сельскохозяйственный налог
</a:t>
                    </a:r>
                    <a:r>
                      <a:rPr lang="ru-RU" dirty="0" smtClean="0"/>
                      <a:t>6%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Налог  на имущество  физических лиц
</a:t>
                    </a:r>
                    <a:r>
                      <a:rPr lang="ru-RU" smtClean="0"/>
                      <a:t>14%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Земельный налог
</a:t>
                    </a:r>
                    <a:r>
                      <a:rPr lang="ru-RU" smtClean="0"/>
                      <a:t>74%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Безвозмездные поступления  в бюджет
</a:t>
                    </a:r>
                    <a:r>
                      <a:rPr lang="ru-RU" smtClean="0"/>
                      <a:t>4%</a:t>
                    </a:r>
                    <a:endParaRPr lang="ru-RU"/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
</a:t>
                    </a:r>
                    <a:endParaRPr lang="en-US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Лист1!$A$2:$A$7</c:f>
              <c:strCache>
                <c:ptCount val="5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 на имущество  физических лиц</c:v>
                </c:pt>
                <c:pt idx="3">
                  <c:v>Земельный налог</c:v>
                </c:pt>
                <c:pt idx="4">
                  <c:v>Безвозмездные поступления  в бюджет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67.099999999999994</c:v>
                </c:pt>
                <c:pt idx="1">
                  <c:v>171</c:v>
                </c:pt>
                <c:pt idx="2">
                  <c:v>270</c:v>
                </c:pt>
                <c:pt idx="3">
                  <c:v>1750</c:v>
                </c:pt>
                <c:pt idx="4">
                  <c:v>244.7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03B5A-4E70-4518-9ECE-597C4CB5F71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DC7F68-ECCC-4305-8D5C-A4A1206DF769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Административно-территориальная характеристика</a:t>
          </a:r>
          <a:br>
            <a:rPr lang="ru-RU" b="1" i="0" dirty="0" smtClean="0">
              <a:latin typeface="Times New Roman" pitchFamily="18" charset="0"/>
              <a:cs typeface="Times New Roman" pitchFamily="18" charset="0"/>
            </a:rPr>
          </a:b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муниципального образования</a:t>
          </a:r>
          <a:endParaRPr lang="ru-RU" b="1" i="0" dirty="0">
            <a:latin typeface="Times New Roman" pitchFamily="18" charset="0"/>
            <a:cs typeface="Times New Roman" pitchFamily="18" charset="0"/>
          </a:endParaRPr>
        </a:p>
      </dgm:t>
    </dgm:pt>
    <dgm:pt modelId="{50FB9C1D-8BFD-4109-9EB1-CC15A507B492}" type="parTrans" cxnId="{BEF15D2C-E972-47E2-B0DB-9A96B6DCCF3B}">
      <dgm:prSet/>
      <dgm:spPr/>
      <dgm:t>
        <a:bodyPr/>
        <a:lstStyle/>
        <a:p>
          <a:endParaRPr lang="ru-RU"/>
        </a:p>
      </dgm:t>
    </dgm:pt>
    <dgm:pt modelId="{22D8883C-6859-4C72-92C6-D2CDDEFDCE1C}" type="sibTrans" cxnId="{BEF15D2C-E972-47E2-B0DB-9A96B6DCCF3B}">
      <dgm:prSet/>
      <dgm:spPr/>
      <dgm:t>
        <a:bodyPr/>
        <a:lstStyle/>
        <a:p>
          <a:endParaRPr lang="ru-RU"/>
        </a:p>
      </dgm:t>
    </dgm:pt>
    <dgm:pt modelId="{FCF68B04-9398-42C9-9B29-4797397CC764}" type="pres">
      <dgm:prSet presAssocID="{43F03B5A-4E70-4518-9ECE-597C4CB5F71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90060C-4CC9-444F-AC20-E7E617F6DF9A}" type="pres">
      <dgm:prSet presAssocID="{6EDC7F68-ECCC-4305-8D5C-A4A1206DF769}" presName="composite" presStyleCnt="0"/>
      <dgm:spPr/>
    </dgm:pt>
    <dgm:pt modelId="{36FE3691-70F8-4675-800E-AC4BD574A89A}" type="pres">
      <dgm:prSet presAssocID="{6EDC7F68-ECCC-4305-8D5C-A4A1206DF769}" presName="imgShp" presStyleLbl="fgImgPlace1" presStyleIdx="0" presStyleCnt="1" custLinFactNeighborX="2698" custLinFactNeighborY="12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92ABE2-B028-468D-BBF6-977B08E87040}" type="pres">
      <dgm:prSet presAssocID="{6EDC7F68-ECCC-4305-8D5C-A4A1206DF769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5178F3-4368-4D05-AAE3-35A053D7DE56}" type="presOf" srcId="{43F03B5A-4E70-4518-9ECE-597C4CB5F711}" destId="{FCF68B04-9398-42C9-9B29-4797397CC764}" srcOrd="0" destOrd="0" presId="urn:microsoft.com/office/officeart/2005/8/layout/vList3"/>
    <dgm:cxn modelId="{BEF15D2C-E972-47E2-B0DB-9A96B6DCCF3B}" srcId="{43F03B5A-4E70-4518-9ECE-597C4CB5F711}" destId="{6EDC7F68-ECCC-4305-8D5C-A4A1206DF769}" srcOrd="0" destOrd="0" parTransId="{50FB9C1D-8BFD-4109-9EB1-CC15A507B492}" sibTransId="{22D8883C-6859-4C72-92C6-D2CDDEFDCE1C}"/>
    <dgm:cxn modelId="{32296ED2-7846-44D9-9B6A-2B5FFE4D7ECA}" type="presOf" srcId="{6EDC7F68-ECCC-4305-8D5C-A4A1206DF769}" destId="{7A92ABE2-B028-468D-BBF6-977B08E87040}" srcOrd="0" destOrd="0" presId="urn:microsoft.com/office/officeart/2005/8/layout/vList3"/>
    <dgm:cxn modelId="{A085F85D-1100-4C5A-AD95-031B705490BE}" type="presParOf" srcId="{FCF68B04-9398-42C9-9B29-4797397CC764}" destId="{ED90060C-4CC9-444F-AC20-E7E617F6DF9A}" srcOrd="0" destOrd="0" presId="urn:microsoft.com/office/officeart/2005/8/layout/vList3"/>
    <dgm:cxn modelId="{2B593B45-A46C-4C3F-9B6F-626C8D2EC2D8}" type="presParOf" srcId="{ED90060C-4CC9-444F-AC20-E7E617F6DF9A}" destId="{36FE3691-70F8-4675-800E-AC4BD574A89A}" srcOrd="0" destOrd="0" presId="urn:microsoft.com/office/officeart/2005/8/layout/vList3"/>
    <dgm:cxn modelId="{67A4D791-1356-4CCD-994B-B7986A30292D}" type="presParOf" srcId="{ED90060C-4CC9-444F-AC20-E7E617F6DF9A}" destId="{7A92ABE2-B028-468D-BBF6-977B08E87040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2459,1 тыс.рублей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оборона 63,0 тыс. рублей </a:t>
          </a:r>
        </a:p>
        <a:p>
          <a:pPr>
            <a:spcAft>
              <a:spcPts val="0"/>
            </a:spcAft>
          </a:pP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350,6 тыс.рублей</a:t>
          </a:r>
        </a:p>
        <a:p>
          <a:pPr>
            <a:spcAft>
              <a:spcPts val="0"/>
            </a:spcAft>
          </a:pP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50 тыс. рублей</a:t>
          </a:r>
        </a:p>
        <a:p>
          <a:pPr>
            <a:spcAft>
              <a:spcPct val="35000"/>
            </a:spcAft>
          </a:pP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 1925,5 тыс. рублей </a:t>
          </a:r>
        </a:p>
        <a:p>
          <a:pPr>
            <a:spcAft>
              <a:spcPts val="0"/>
            </a:spcAft>
          </a:pP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>
            <a:spcAft>
              <a:spcPts val="0"/>
            </a:spcAft>
          </a:pPr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70,0 тыс. рублей </a:t>
          </a: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AAF225-5D0C-4A0D-BEB7-105BB5E777DF}">
      <dgm:prSet/>
      <dgm:spPr/>
      <dgm:t>
        <a:bodyPr/>
        <a:lstStyle/>
        <a:p>
          <a:endParaRPr lang="ru-RU" sz="1400" dirty="0"/>
        </a:p>
      </dgm:t>
    </dgm:pt>
    <dgm:pt modelId="{26DC4018-436F-46AB-8945-1FE7E07EAD0E}" type="parTrans" cxnId="{FE0BCF8E-D340-454A-9D1E-33E5D03F5E12}">
      <dgm:prSet/>
      <dgm:spPr/>
      <dgm:t>
        <a:bodyPr/>
        <a:lstStyle/>
        <a:p>
          <a:endParaRPr lang="ru-RU"/>
        </a:p>
      </dgm:t>
    </dgm:pt>
    <dgm:pt modelId="{E0152153-8D94-4B8E-83BA-7CFDB2DE7512}" type="sibTrans" cxnId="{FE0BCF8E-D340-454A-9D1E-33E5D03F5E12}">
      <dgm:prSet/>
      <dgm:spPr/>
      <dgm:t>
        <a:bodyPr/>
        <a:lstStyle/>
        <a:p>
          <a:endParaRPr lang="ru-RU"/>
        </a:p>
      </dgm:t>
    </dgm:pt>
    <dgm:pt modelId="{2C5A668E-7D5C-4ABF-8FFC-18A5A96A1DA9}">
      <dgm:prSet/>
      <dgm:spPr/>
      <dgm:t>
        <a:bodyPr/>
        <a:lstStyle/>
        <a:p>
          <a:endParaRPr lang="ru-RU" sz="1400" dirty="0"/>
        </a:p>
      </dgm:t>
    </dgm:pt>
    <dgm:pt modelId="{90B2D13E-1E7D-4C52-B871-EA356C089E73}" type="parTrans" cxnId="{15A2BEBA-BFD5-4334-8A52-9A9D47155D92}">
      <dgm:prSet/>
      <dgm:spPr/>
      <dgm:t>
        <a:bodyPr/>
        <a:lstStyle/>
        <a:p>
          <a:endParaRPr lang="ru-RU"/>
        </a:p>
      </dgm:t>
    </dgm:pt>
    <dgm:pt modelId="{CB361F55-463C-460A-ABD2-F8D352C625BB}" type="sibTrans" cxnId="{15A2BEBA-BFD5-4334-8A52-9A9D47155D92}">
      <dgm:prSet/>
      <dgm:spPr/>
      <dgm:t>
        <a:bodyPr/>
        <a:lstStyle/>
        <a:p>
          <a:endParaRPr lang="ru-RU"/>
        </a:p>
      </dgm:t>
    </dgm:pt>
    <dgm:pt modelId="{BEB47B71-2B2B-471B-8254-6425DC3467DC}">
      <dgm:prSet/>
      <dgm:spPr/>
      <dgm:t>
        <a:bodyPr/>
        <a:lstStyle/>
        <a:p>
          <a:endParaRPr lang="ru-RU" sz="1400" dirty="0"/>
        </a:p>
      </dgm:t>
    </dgm:pt>
    <dgm:pt modelId="{A40E38AA-33C7-4DB5-8CB8-FD872031BB8E}" type="parTrans" cxnId="{0056C6F0-81D1-47C9-84A7-691B8A3373C5}">
      <dgm:prSet/>
      <dgm:spPr/>
      <dgm:t>
        <a:bodyPr/>
        <a:lstStyle/>
        <a:p>
          <a:endParaRPr lang="ru-RU"/>
        </a:p>
      </dgm:t>
    </dgm:pt>
    <dgm:pt modelId="{D6935280-0094-491F-B9B5-09793877922D}" type="sibTrans" cxnId="{0056C6F0-81D1-47C9-84A7-691B8A3373C5}">
      <dgm:prSet/>
      <dgm:spPr/>
      <dgm:t>
        <a:bodyPr/>
        <a:lstStyle/>
        <a:p>
          <a:endParaRPr lang="ru-RU"/>
        </a:p>
      </dgm:t>
    </dgm:pt>
    <dgm:pt modelId="{12DE6670-7AE1-4322-9259-28A3BD2796B6}">
      <dgm:prSet/>
      <dgm:spPr/>
      <dgm:t>
        <a:bodyPr/>
        <a:lstStyle/>
        <a:p>
          <a:endParaRPr lang="ru-RU" sz="1400" dirty="0"/>
        </a:p>
      </dgm:t>
    </dgm:pt>
    <dgm:pt modelId="{DF948D65-6815-4523-B8A9-C249219E992E}" type="parTrans" cxnId="{74181810-410D-4DD9-BA65-624BC33E792F}">
      <dgm:prSet/>
      <dgm:spPr/>
      <dgm:t>
        <a:bodyPr/>
        <a:lstStyle/>
        <a:p>
          <a:endParaRPr lang="ru-RU"/>
        </a:p>
      </dgm:t>
    </dgm:pt>
    <dgm:pt modelId="{344CD693-323B-42FB-880B-B9B8A805CF9F}" type="sibTrans" cxnId="{74181810-410D-4DD9-BA65-624BC33E792F}">
      <dgm:prSet/>
      <dgm:spPr/>
      <dgm:t>
        <a:bodyPr/>
        <a:lstStyle/>
        <a:p>
          <a:endParaRPr lang="ru-RU"/>
        </a:p>
      </dgm:t>
    </dgm:pt>
    <dgm:pt modelId="{B84009C1-1397-4DD5-89E8-97AF7D6E1DC0}">
      <dgm:prSet/>
      <dgm:spPr/>
      <dgm:t>
        <a:bodyPr/>
        <a:lstStyle/>
        <a:p>
          <a:endParaRPr lang="ru-RU" sz="1400" dirty="0"/>
        </a:p>
      </dgm:t>
    </dgm:pt>
    <dgm:pt modelId="{A25F939E-937A-4E54-8470-45BEA4B44D22}" type="parTrans" cxnId="{CC52372C-3F24-4976-B368-F722462C358C}">
      <dgm:prSet/>
      <dgm:spPr/>
      <dgm:t>
        <a:bodyPr/>
        <a:lstStyle/>
        <a:p>
          <a:endParaRPr lang="ru-RU"/>
        </a:p>
      </dgm:t>
    </dgm:pt>
    <dgm:pt modelId="{9D171216-9D62-46A2-88BD-E280D347225E}" type="sibTrans" cxnId="{CC52372C-3F24-4976-B368-F722462C358C}">
      <dgm:prSet/>
      <dgm:spPr/>
      <dgm:t>
        <a:bodyPr/>
        <a:lstStyle/>
        <a:p>
          <a:endParaRPr lang="ru-RU"/>
        </a:p>
      </dgm:t>
    </dgm:pt>
    <dgm:pt modelId="{5A1914C5-A470-4C7F-BD45-3BF4A505E61B}">
      <dgm:prSet/>
      <dgm:spPr/>
      <dgm:t>
        <a:bodyPr/>
        <a:lstStyle/>
        <a:p>
          <a:pPr rtl="0"/>
          <a:endParaRPr lang="ru-RU" sz="1400" b="0" i="0" u="none" baseline="0" dirty="0"/>
        </a:p>
      </dgm:t>
    </dgm:pt>
    <dgm:pt modelId="{71F6EE6C-D40F-43B8-9966-BC7473CFE9A1}" type="parTrans" cxnId="{A8874F13-6538-48E1-A11B-C8286704D7D5}">
      <dgm:prSet/>
      <dgm:spPr/>
      <dgm:t>
        <a:bodyPr/>
        <a:lstStyle/>
        <a:p>
          <a:endParaRPr lang="ru-RU"/>
        </a:p>
      </dgm:t>
    </dgm:pt>
    <dgm:pt modelId="{FA038D41-E7F2-46FE-BE06-27D296653FF9}" type="sibTrans" cxnId="{A8874F13-6538-48E1-A11B-C8286704D7D5}">
      <dgm:prSet/>
      <dgm:spPr/>
      <dgm:t>
        <a:bodyPr/>
        <a:lstStyle/>
        <a:p>
          <a:endParaRPr lang="ru-RU"/>
        </a:p>
      </dgm:t>
    </dgm:pt>
    <dgm:pt modelId="{DAB78C95-2ABE-43A1-8C52-982D711CBBD3}">
      <dgm:prSet/>
      <dgm:spPr/>
      <dgm:t>
        <a:bodyPr/>
        <a:lstStyle/>
        <a:p>
          <a:endParaRPr lang="ru-RU" sz="1400" dirty="0"/>
        </a:p>
      </dgm:t>
    </dgm:pt>
    <dgm:pt modelId="{68E9A88C-222F-4CBE-8233-E72B4E8D0964}" type="parTrans" cxnId="{B6EBD744-2FC9-4DB6-AADB-A0DC8052B6D6}">
      <dgm:prSet/>
      <dgm:spPr/>
      <dgm:t>
        <a:bodyPr/>
        <a:lstStyle/>
        <a:p>
          <a:endParaRPr lang="ru-RU"/>
        </a:p>
      </dgm:t>
    </dgm:pt>
    <dgm:pt modelId="{6F327190-DB13-42A5-981B-3AAC049E85D9}" type="sibTrans" cxnId="{B6EBD744-2FC9-4DB6-AADB-A0DC8052B6D6}">
      <dgm:prSet/>
      <dgm:spPr/>
      <dgm:t>
        <a:bodyPr/>
        <a:lstStyle/>
        <a:p>
          <a:endParaRPr lang="ru-RU"/>
        </a:p>
      </dgm:t>
    </dgm:pt>
    <dgm:pt modelId="{F62287E6-B8D7-4BF8-B2CD-9BB47DA6CC3F}">
      <dgm:prSet/>
      <dgm:spPr/>
      <dgm:t>
        <a:bodyPr/>
        <a:lstStyle/>
        <a:p>
          <a:endParaRPr lang="ru-RU" sz="1400" dirty="0"/>
        </a:p>
      </dgm:t>
    </dgm:pt>
    <dgm:pt modelId="{784B67E4-7427-485C-964B-FC04C79BA646}" type="parTrans" cxnId="{772AAF1E-BAD1-4AC7-A11E-46EFCFCC3F45}">
      <dgm:prSet/>
      <dgm:spPr/>
      <dgm:t>
        <a:bodyPr/>
        <a:lstStyle/>
        <a:p>
          <a:endParaRPr lang="ru-RU"/>
        </a:p>
      </dgm:t>
    </dgm:pt>
    <dgm:pt modelId="{DEDA7E1E-93E9-4BE0-8563-B2A55B7186D9}" type="sibTrans" cxnId="{772AAF1E-BAD1-4AC7-A11E-46EFCFCC3F45}">
      <dgm:prSet/>
      <dgm:spPr/>
      <dgm:t>
        <a:bodyPr/>
        <a:lstStyle/>
        <a:p>
          <a:endParaRPr lang="ru-RU"/>
        </a:p>
      </dgm:t>
    </dgm:pt>
    <dgm:pt modelId="{3FAF614F-E111-4CCB-86C3-AD6B6950CF5A}">
      <dgm:prSet/>
      <dgm:spPr/>
      <dgm:t>
        <a:bodyPr/>
        <a:lstStyle/>
        <a:p>
          <a:endParaRPr lang="ru-RU" sz="1400" dirty="0"/>
        </a:p>
      </dgm:t>
    </dgm:pt>
    <dgm:pt modelId="{62F22F46-97B3-4776-9088-8B2D67E1DD78}" type="parTrans" cxnId="{62680DEC-9C34-439E-B5E6-62FFB572AD0F}">
      <dgm:prSet/>
      <dgm:spPr/>
      <dgm:t>
        <a:bodyPr/>
        <a:lstStyle/>
        <a:p>
          <a:endParaRPr lang="ru-RU"/>
        </a:p>
      </dgm:t>
    </dgm:pt>
    <dgm:pt modelId="{EF0EA7DB-F32A-4220-89A0-6BB29D5CB53B}" type="sibTrans" cxnId="{62680DEC-9C34-439E-B5E6-62FFB572AD0F}">
      <dgm:prSet/>
      <dgm:spPr/>
      <dgm:t>
        <a:bodyPr/>
        <a:lstStyle/>
        <a:p>
          <a:endParaRPr lang="ru-RU"/>
        </a:p>
      </dgm:t>
    </dgm:pt>
    <dgm:pt modelId="{BFF29C8B-E435-4586-9B3B-5CD319718742}">
      <dgm:prSet/>
      <dgm:spPr/>
      <dgm:t>
        <a:bodyPr/>
        <a:lstStyle/>
        <a:p>
          <a:endParaRPr lang="ru-RU" sz="1400" dirty="0"/>
        </a:p>
      </dgm:t>
    </dgm:pt>
    <dgm:pt modelId="{419C7814-EE9B-426A-A5E9-042BFEFACDAA}" type="parTrans" cxnId="{79ED8E35-A2BE-4B2E-9069-4F2BA267B33D}">
      <dgm:prSet/>
      <dgm:spPr/>
      <dgm:t>
        <a:bodyPr/>
        <a:lstStyle/>
        <a:p>
          <a:endParaRPr lang="ru-RU"/>
        </a:p>
      </dgm:t>
    </dgm:pt>
    <dgm:pt modelId="{C7795094-6DB5-4D91-9F9E-0C5AD0001A30}" type="sibTrans" cxnId="{79ED8E35-A2BE-4B2E-9069-4F2BA267B33D}">
      <dgm:prSet/>
      <dgm:spPr/>
      <dgm:t>
        <a:bodyPr/>
        <a:lstStyle/>
        <a:p>
          <a:endParaRPr lang="ru-RU"/>
        </a:p>
      </dgm:t>
    </dgm:pt>
    <dgm:pt modelId="{28FD6451-45F9-4296-BBCE-E3E90B8102E0}">
      <dgm:prSet/>
      <dgm:spPr/>
      <dgm:t>
        <a:bodyPr/>
        <a:lstStyle/>
        <a:p>
          <a:endParaRPr lang="ru-RU" sz="1400" dirty="0"/>
        </a:p>
      </dgm:t>
    </dgm:pt>
    <dgm:pt modelId="{2F72FD44-569C-476B-8044-6892A8D39D54}" type="parTrans" cxnId="{199ADF5D-5788-40B1-AA66-A9206F28E623}">
      <dgm:prSet/>
      <dgm:spPr/>
      <dgm:t>
        <a:bodyPr/>
        <a:lstStyle/>
        <a:p>
          <a:endParaRPr lang="ru-RU"/>
        </a:p>
      </dgm:t>
    </dgm:pt>
    <dgm:pt modelId="{54EBC7FE-99CE-43D4-B909-844D90D79D25}" type="sibTrans" cxnId="{199ADF5D-5788-40B1-AA66-A9206F28E623}">
      <dgm:prSet/>
      <dgm:spPr/>
      <dgm:t>
        <a:bodyPr/>
        <a:lstStyle/>
        <a:p>
          <a:endParaRPr lang="ru-RU"/>
        </a:p>
      </dgm:t>
    </dgm:pt>
    <dgm:pt modelId="{54969B65-E0AB-4F14-8FAC-AC3A53C308A4}">
      <dgm:prSet/>
      <dgm:spPr/>
      <dgm:t>
        <a:bodyPr/>
        <a:lstStyle/>
        <a:p>
          <a:endParaRPr lang="ru-RU" sz="1400" dirty="0"/>
        </a:p>
      </dgm:t>
    </dgm:pt>
    <dgm:pt modelId="{1A8C79CC-737D-47B3-9125-BF9E52A9ED44}" type="parTrans" cxnId="{D7C32E66-81EA-4D82-A505-FE7E733AE619}">
      <dgm:prSet/>
      <dgm:spPr/>
      <dgm:t>
        <a:bodyPr/>
        <a:lstStyle/>
        <a:p>
          <a:endParaRPr lang="ru-RU"/>
        </a:p>
      </dgm:t>
    </dgm:pt>
    <dgm:pt modelId="{A4E8447A-2906-4868-9FB8-53A78A892423}" type="sibTrans" cxnId="{D7C32E66-81EA-4D82-A505-FE7E733AE619}">
      <dgm:prSet/>
      <dgm:spPr/>
      <dgm:t>
        <a:bodyPr/>
        <a:lstStyle/>
        <a:p>
          <a:endParaRPr lang="ru-RU"/>
        </a:p>
      </dgm:t>
    </dgm:pt>
    <dgm:pt modelId="{4DEE234A-F768-4B72-9D96-AB0E984D0FB0}">
      <dgm:prSet/>
      <dgm:spPr/>
      <dgm:t>
        <a:bodyPr/>
        <a:lstStyle/>
        <a:p>
          <a:endParaRPr lang="ru-RU" sz="1400" dirty="0"/>
        </a:p>
      </dgm:t>
    </dgm:pt>
    <dgm:pt modelId="{1493922C-B4E1-4ADB-B1BD-D593609F293B}" type="parTrans" cxnId="{6AF933AA-2057-4700-99BF-1DC996F2DA47}">
      <dgm:prSet/>
      <dgm:spPr/>
      <dgm:t>
        <a:bodyPr/>
        <a:lstStyle/>
        <a:p>
          <a:endParaRPr lang="ru-RU"/>
        </a:p>
      </dgm:t>
    </dgm:pt>
    <dgm:pt modelId="{C886C9CC-4E17-49C8-965F-8B6531D0AE20}" type="sibTrans" cxnId="{6AF933AA-2057-4700-99BF-1DC996F2DA47}">
      <dgm:prSet/>
      <dgm:spPr/>
      <dgm:t>
        <a:bodyPr/>
        <a:lstStyle/>
        <a:p>
          <a:endParaRPr lang="ru-RU"/>
        </a:p>
      </dgm:t>
    </dgm:pt>
    <dgm:pt modelId="{6ECB981E-F085-4D98-9472-2BE577BE507B}">
      <dgm:prSet/>
      <dgm:spPr/>
      <dgm:t>
        <a:bodyPr/>
        <a:lstStyle/>
        <a:p>
          <a:endParaRPr lang="ru-RU" sz="1400" dirty="0"/>
        </a:p>
      </dgm:t>
    </dgm:pt>
    <dgm:pt modelId="{EC7F1BEB-B370-461E-8CB4-1ECA98D18C84}" type="parTrans" cxnId="{6E64CDD4-DD55-4879-97F3-53C289B68D18}">
      <dgm:prSet/>
      <dgm:spPr/>
      <dgm:t>
        <a:bodyPr/>
        <a:lstStyle/>
        <a:p>
          <a:endParaRPr lang="ru-RU"/>
        </a:p>
      </dgm:t>
    </dgm:pt>
    <dgm:pt modelId="{D3D34119-1DE8-4F0A-9806-7E2D0E5E3C70}" type="sibTrans" cxnId="{6E64CDD4-DD55-4879-97F3-53C289B68D18}">
      <dgm:prSet/>
      <dgm:spPr/>
      <dgm:t>
        <a:bodyPr/>
        <a:lstStyle/>
        <a:p>
          <a:endParaRPr lang="ru-RU"/>
        </a:p>
      </dgm:t>
    </dgm:pt>
    <dgm:pt modelId="{741C1C53-ADB0-4601-9C21-1AAE68E9BA77}">
      <dgm:prSet/>
      <dgm:spPr/>
      <dgm:t>
        <a:bodyPr/>
        <a:lstStyle/>
        <a:p>
          <a:endParaRPr lang="ru-RU" sz="1400" dirty="0"/>
        </a:p>
      </dgm:t>
    </dgm:pt>
    <dgm:pt modelId="{787F8F0E-AB9C-4B5E-8FD0-E0A17B99B8FC}" type="parTrans" cxnId="{46FABFBB-B13D-4D4A-BA26-7776B7A45EE0}">
      <dgm:prSet/>
      <dgm:spPr/>
      <dgm:t>
        <a:bodyPr/>
        <a:lstStyle/>
        <a:p>
          <a:endParaRPr lang="ru-RU"/>
        </a:p>
      </dgm:t>
    </dgm:pt>
    <dgm:pt modelId="{D3BA8B9C-BFDD-42F1-9379-2D68E54701DB}" type="sibTrans" cxnId="{46FABFBB-B13D-4D4A-BA26-7776B7A45EE0}">
      <dgm:prSet/>
      <dgm:spPr/>
      <dgm:t>
        <a:bodyPr/>
        <a:lstStyle/>
        <a:p>
          <a:endParaRPr lang="ru-RU"/>
        </a:p>
      </dgm:t>
    </dgm:pt>
    <dgm:pt modelId="{2EE46889-1A09-4806-B089-801B04171E60}">
      <dgm:prSet/>
      <dgm:spPr/>
      <dgm:t>
        <a:bodyPr/>
        <a:lstStyle/>
        <a:p>
          <a:endParaRPr lang="ru-RU" sz="1400" dirty="0"/>
        </a:p>
      </dgm:t>
    </dgm:pt>
    <dgm:pt modelId="{A6000D43-5024-43C0-8574-7AEB0E68720C}" type="parTrans" cxnId="{A1F87E69-0B9E-448D-B0F8-A8DE77958EE7}">
      <dgm:prSet/>
      <dgm:spPr/>
      <dgm:t>
        <a:bodyPr/>
        <a:lstStyle/>
        <a:p>
          <a:endParaRPr lang="ru-RU"/>
        </a:p>
      </dgm:t>
    </dgm:pt>
    <dgm:pt modelId="{67DDBE8F-98D4-49F8-8FAB-FF2F0E4F950D}" type="sibTrans" cxnId="{A1F87E69-0B9E-448D-B0F8-A8DE77958EE7}">
      <dgm:prSet/>
      <dgm:spPr/>
      <dgm:t>
        <a:bodyPr/>
        <a:lstStyle/>
        <a:p>
          <a:endParaRPr lang="ru-RU"/>
        </a:p>
      </dgm:t>
    </dgm:pt>
    <dgm:pt modelId="{1AAC1D3A-A498-4ACE-BA4E-62BF7E81D04A}" type="pres">
      <dgm:prSet presAssocID="{1F8E4B7B-3190-492B-BA7B-9B52CE7D79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489FE-541A-47E0-AF13-CCF049494F87}" type="pres">
      <dgm:prSet presAssocID="{B179D74B-D7BA-4ED1-A72F-D0DA76E8417A}" presName="centerShape" presStyleLbl="node0" presStyleIdx="0" presStyleCnt="1"/>
      <dgm:spPr/>
      <dgm:t>
        <a:bodyPr/>
        <a:lstStyle/>
        <a:p>
          <a:endParaRPr lang="ru-RU"/>
        </a:p>
      </dgm:t>
    </dgm:pt>
    <dgm:pt modelId="{17FB41F8-50A9-4640-BFD7-70506AE9CE83}" type="pres">
      <dgm:prSet presAssocID="{11E86306-1FA3-4165-81CF-E5CFBAACAB41}" presName="parTrans" presStyleLbl="sibTrans2D1" presStyleIdx="0" presStyleCnt="5"/>
      <dgm:spPr/>
      <dgm:t>
        <a:bodyPr/>
        <a:lstStyle/>
        <a:p>
          <a:endParaRPr lang="ru-RU"/>
        </a:p>
      </dgm:t>
    </dgm:pt>
    <dgm:pt modelId="{BF5A0AEF-F337-45C0-9EDA-DE840F94A19E}" type="pres">
      <dgm:prSet presAssocID="{11E86306-1FA3-4165-81CF-E5CFBAACAB41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30B59B7-D248-4191-A9E5-7E9EC0363A57}" type="pres">
      <dgm:prSet presAssocID="{1B234536-2071-46C6-A491-AF4B1A3F9FE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66545-C023-45B3-A75B-0CDBEA958CBE}" type="pres">
      <dgm:prSet presAssocID="{7FE7A46F-F120-46C2-8441-BB1D9BA17B4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7B9CEF2F-BC42-453B-A563-13AAF6B1B4DE}" type="pres">
      <dgm:prSet presAssocID="{7FE7A46F-F120-46C2-8441-BB1D9BA17B4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83E697A-927F-47F3-BA99-0EA6C03BFC1B}" type="pres">
      <dgm:prSet presAssocID="{C6A1BDBE-B799-45DE-8DF1-D0A56A29343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AD471-8957-42AC-BC3F-655176179E11}" type="pres">
      <dgm:prSet presAssocID="{8AB6F3CB-D047-4C8E-B920-0BDFB57A258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1DE0AF9B-9D96-4574-8EF8-F0690D9BC5BC}" type="pres">
      <dgm:prSet presAssocID="{8AB6F3CB-D047-4C8E-B920-0BDFB57A258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79A4DBF-90B2-482D-9FC9-E67BB65D68EB}" type="pres">
      <dgm:prSet presAssocID="{84FA42E0-3171-4CBA-9E87-E80A4C844FE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B4610-E749-47A6-8B1D-94F54D1756BA}" type="pres">
      <dgm:prSet presAssocID="{F986B101-2D04-4E3D-8735-12066002DCA2}" presName="parTrans" presStyleLbl="sibTrans2D1" presStyleIdx="3" presStyleCnt="5"/>
      <dgm:spPr/>
      <dgm:t>
        <a:bodyPr/>
        <a:lstStyle/>
        <a:p>
          <a:endParaRPr lang="ru-RU"/>
        </a:p>
      </dgm:t>
    </dgm:pt>
    <dgm:pt modelId="{B594D888-50AF-4D05-AF54-7CAA57C9ACB6}" type="pres">
      <dgm:prSet presAssocID="{F986B101-2D04-4E3D-8735-12066002DCA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BDE92C5-8A71-4AD4-A464-8B02F131E21B}" type="pres">
      <dgm:prSet presAssocID="{D3913F27-E24C-40CD-AFE9-DDAE93138E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1B256-DD86-4C50-BF48-91ADFC79ECB9}" type="pres">
      <dgm:prSet presAssocID="{4199C120-FE21-41AC-9A33-F6885A63D66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CADE7BE4-F9FA-4D19-BFD7-8DB575A0D862}" type="pres">
      <dgm:prSet presAssocID="{4199C120-FE21-41AC-9A33-F6885A63D66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E7C4730-E6D1-45E6-A9EB-31E329FF4F48}" type="pres">
      <dgm:prSet presAssocID="{C3B366E1-35BE-4501-9211-79E56F24F0B1}" presName="node" presStyleLbl="node1" presStyleIdx="4" presStyleCnt="5" custScaleX="122568" custScaleY="120028" custRadScaleRad="142475" custRadScaleInc="23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6E93E-2E8E-4A1F-8F21-BB85D71DDA51}" type="presOf" srcId="{8AB6F3CB-D047-4C8E-B920-0BDFB57A2588}" destId="{1DE0AF9B-9D96-4574-8EF8-F0690D9BC5BC}" srcOrd="1" destOrd="0" presId="urn:microsoft.com/office/officeart/2005/8/layout/radial5"/>
    <dgm:cxn modelId="{A8874F13-6538-48E1-A11B-C8286704D7D5}" srcId="{1F8E4B7B-3190-492B-BA7B-9B52CE7D79BE}" destId="{5A1914C5-A470-4C7F-BD45-3BF4A505E61B}" srcOrd="6" destOrd="0" parTransId="{71F6EE6C-D40F-43B8-9966-BC7473CFE9A1}" sibTransId="{FA038D41-E7F2-46FE-BE06-27D296653FF9}"/>
    <dgm:cxn modelId="{199ADF5D-5788-40B1-AA66-A9206F28E623}" srcId="{1F8E4B7B-3190-492B-BA7B-9B52CE7D79BE}" destId="{28FD6451-45F9-4296-BBCE-E3E90B8102E0}" srcOrd="11" destOrd="0" parTransId="{2F72FD44-569C-476B-8044-6892A8D39D54}" sibTransId="{54EBC7FE-99CE-43D4-B909-844D90D79D25}"/>
    <dgm:cxn modelId="{DB5817A6-AE1B-481B-896C-0C37DB5EC621}" type="presOf" srcId="{C6A1BDBE-B799-45DE-8DF1-D0A56A293435}" destId="{D83E697A-927F-47F3-BA99-0EA6C03BFC1B}" srcOrd="0" destOrd="0" presId="urn:microsoft.com/office/officeart/2005/8/layout/radial5"/>
    <dgm:cxn modelId="{772AAF1E-BAD1-4AC7-A11E-46EFCFCC3F45}" srcId="{1F8E4B7B-3190-492B-BA7B-9B52CE7D79BE}" destId="{F62287E6-B8D7-4BF8-B2CD-9BB47DA6CC3F}" srcOrd="8" destOrd="0" parTransId="{784B67E4-7427-485C-964B-FC04C79BA646}" sibTransId="{DEDA7E1E-93E9-4BE0-8563-B2A55B7186D9}"/>
    <dgm:cxn modelId="{BA8C46E9-CCC1-4B48-9503-084E2FEF5B81}" type="presOf" srcId="{C3B366E1-35BE-4501-9211-79E56F24F0B1}" destId="{FE7C4730-E6D1-45E6-A9EB-31E329FF4F48}" srcOrd="0" destOrd="0" presId="urn:microsoft.com/office/officeart/2005/8/layout/radial5"/>
    <dgm:cxn modelId="{030128B4-6DF1-4386-BE00-EC86F3FEB42F}" type="presOf" srcId="{D3913F27-E24C-40CD-AFE9-DDAE93138E32}" destId="{2BDE92C5-8A71-4AD4-A464-8B02F131E21B}" srcOrd="0" destOrd="0" presId="urn:microsoft.com/office/officeart/2005/8/layout/radial5"/>
    <dgm:cxn modelId="{B1046F19-494E-422C-B15A-A62D44497980}" type="presOf" srcId="{7FE7A46F-F120-46C2-8441-BB1D9BA17B40}" destId="{7BC66545-C023-45B3-A75B-0CDBEA958CBE}" srcOrd="0" destOrd="0" presId="urn:microsoft.com/office/officeart/2005/8/layout/radial5"/>
    <dgm:cxn modelId="{6AF933AA-2057-4700-99BF-1DC996F2DA47}" srcId="{1F8E4B7B-3190-492B-BA7B-9B52CE7D79BE}" destId="{4DEE234A-F768-4B72-9D96-AB0E984D0FB0}" srcOrd="13" destOrd="0" parTransId="{1493922C-B4E1-4ADB-B1BD-D593609F293B}" sibTransId="{C886C9CC-4E17-49C8-965F-8B6531D0AE20}"/>
    <dgm:cxn modelId="{B6EBD744-2FC9-4DB6-AADB-A0DC8052B6D6}" srcId="{1F8E4B7B-3190-492B-BA7B-9B52CE7D79BE}" destId="{DAB78C95-2ABE-43A1-8C52-982D711CBBD3}" srcOrd="7" destOrd="0" parTransId="{68E9A88C-222F-4CBE-8233-E72B4E8D0964}" sibTransId="{6F327190-DB13-42A5-981B-3AAC049E85D9}"/>
    <dgm:cxn modelId="{0056C6F0-81D1-47C9-84A7-691B8A3373C5}" srcId="{1F8E4B7B-3190-492B-BA7B-9B52CE7D79BE}" destId="{BEB47B71-2B2B-471B-8254-6425DC3467DC}" srcOrd="3" destOrd="0" parTransId="{A40E38AA-33C7-4DB5-8CB8-FD872031BB8E}" sibTransId="{D6935280-0094-491F-B9B5-09793877922D}"/>
    <dgm:cxn modelId="{A35B51F6-9433-44FC-B4D7-637B5599A2C4}" type="presOf" srcId="{F986B101-2D04-4E3D-8735-12066002DCA2}" destId="{B594D888-50AF-4D05-AF54-7CAA57C9ACB6}" srcOrd="1" destOrd="0" presId="urn:microsoft.com/office/officeart/2005/8/layout/radial5"/>
    <dgm:cxn modelId="{6E64CDD4-DD55-4879-97F3-53C289B68D18}" srcId="{1F8E4B7B-3190-492B-BA7B-9B52CE7D79BE}" destId="{6ECB981E-F085-4D98-9472-2BE577BE507B}" srcOrd="14" destOrd="0" parTransId="{EC7F1BEB-B370-461E-8CB4-1ECA98D18C84}" sibTransId="{D3D34119-1DE8-4F0A-9806-7E2D0E5E3C70}"/>
    <dgm:cxn modelId="{6E2D9CB7-D699-4523-A9B7-E829FEF6AE66}" type="presOf" srcId="{84FA42E0-3171-4CBA-9E87-E80A4C844FE3}" destId="{B79A4DBF-90B2-482D-9FC9-E67BB65D68EB}" srcOrd="0" destOrd="0" presId="urn:microsoft.com/office/officeart/2005/8/layout/radial5"/>
    <dgm:cxn modelId="{15A2BEBA-BFD5-4334-8A52-9A9D47155D92}" srcId="{1F8E4B7B-3190-492B-BA7B-9B52CE7D79BE}" destId="{2C5A668E-7D5C-4ABF-8FFC-18A5A96A1DA9}" srcOrd="2" destOrd="0" parTransId="{90B2D13E-1E7D-4C52-B871-EA356C089E73}" sibTransId="{CB361F55-463C-460A-ABD2-F8D352C625BB}"/>
    <dgm:cxn modelId="{CC52372C-3F24-4976-B368-F722462C358C}" srcId="{1F8E4B7B-3190-492B-BA7B-9B52CE7D79BE}" destId="{B84009C1-1397-4DD5-89E8-97AF7D6E1DC0}" srcOrd="5" destOrd="0" parTransId="{A25F939E-937A-4E54-8470-45BEA4B44D22}" sibTransId="{9D171216-9D62-46A2-88BD-E280D347225E}"/>
    <dgm:cxn modelId="{A1F87E69-0B9E-448D-B0F8-A8DE77958EE7}" srcId="{1F8E4B7B-3190-492B-BA7B-9B52CE7D79BE}" destId="{2EE46889-1A09-4806-B089-801B04171E60}" srcOrd="16" destOrd="0" parTransId="{A6000D43-5024-43C0-8574-7AEB0E68720C}" sibTransId="{67DDBE8F-98D4-49F8-8FAB-FF2F0E4F950D}"/>
    <dgm:cxn modelId="{46FABFBB-B13D-4D4A-BA26-7776B7A45EE0}" srcId="{1F8E4B7B-3190-492B-BA7B-9B52CE7D79BE}" destId="{741C1C53-ADB0-4601-9C21-1AAE68E9BA77}" srcOrd="15" destOrd="0" parTransId="{787F8F0E-AB9C-4B5E-8FD0-E0A17B99B8FC}" sibTransId="{D3BA8B9C-BFDD-42F1-9379-2D68E54701DB}"/>
    <dgm:cxn modelId="{43520662-8DD2-4A4C-B3FC-33213B1F4CBE}" type="presOf" srcId="{1F8E4B7B-3190-492B-BA7B-9B52CE7D79BE}" destId="{1AAC1D3A-A498-4ACE-BA4E-62BF7E81D04A}" srcOrd="0" destOrd="0" presId="urn:microsoft.com/office/officeart/2005/8/layout/radial5"/>
    <dgm:cxn modelId="{D015EBAF-0B0F-4D0A-8F07-38D39946D720}" srcId="{B179D74B-D7BA-4ED1-A72F-D0DA76E8417A}" destId="{C6A1BDBE-B799-45DE-8DF1-D0A56A293435}" srcOrd="1" destOrd="0" parTransId="{7FE7A46F-F120-46C2-8441-BB1D9BA17B40}" sibTransId="{B358B0F7-9D28-4C8F-9C22-734A2FEDCC8D}"/>
    <dgm:cxn modelId="{A064C319-6397-4CDD-B146-8B7A48B73354}" type="presOf" srcId="{4199C120-FE21-41AC-9A33-F6885A63D66E}" destId="{CADE7BE4-F9FA-4D19-BFD7-8DB575A0D862}" srcOrd="1" destOrd="0" presId="urn:microsoft.com/office/officeart/2005/8/layout/radial5"/>
    <dgm:cxn modelId="{12F74E67-7A7C-45EA-8CC4-6A847ACD2E56}" type="presOf" srcId="{B179D74B-D7BA-4ED1-A72F-D0DA76E8417A}" destId="{1D1489FE-541A-47E0-AF13-CCF049494F87}" srcOrd="0" destOrd="0" presId="urn:microsoft.com/office/officeart/2005/8/layout/radial5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5C19D285-AE54-422C-9206-FBB916F24FE5}" type="presOf" srcId="{11E86306-1FA3-4165-81CF-E5CFBAACAB41}" destId="{17FB41F8-50A9-4640-BFD7-70506AE9CE83}" srcOrd="0" destOrd="0" presId="urn:microsoft.com/office/officeart/2005/8/layout/radial5"/>
    <dgm:cxn modelId="{6027B830-C22C-43F6-9CB0-DE417EB591C2}" type="presOf" srcId="{F986B101-2D04-4E3D-8735-12066002DCA2}" destId="{EB3B4610-E749-47A6-8B1D-94F54D1756BA}" srcOrd="0" destOrd="0" presId="urn:microsoft.com/office/officeart/2005/8/layout/radial5"/>
    <dgm:cxn modelId="{79ED8E35-A2BE-4B2E-9069-4F2BA267B33D}" srcId="{1F8E4B7B-3190-492B-BA7B-9B52CE7D79BE}" destId="{BFF29C8B-E435-4586-9B3B-5CD319718742}" srcOrd="10" destOrd="0" parTransId="{419C7814-EE9B-426A-A5E9-042BFEFACDAA}" sibTransId="{C7795094-6DB5-4D91-9F9E-0C5AD0001A30}"/>
    <dgm:cxn modelId="{6E3673C0-264B-4AED-9087-347FC08960A7}" type="presOf" srcId="{1B234536-2071-46C6-A491-AF4B1A3F9FEB}" destId="{D30B59B7-D248-4191-A9E5-7E9EC0363A57}" srcOrd="0" destOrd="0" presId="urn:microsoft.com/office/officeart/2005/8/layout/radial5"/>
    <dgm:cxn modelId="{62680DEC-9C34-439E-B5E6-62FFB572AD0F}" srcId="{1F8E4B7B-3190-492B-BA7B-9B52CE7D79BE}" destId="{3FAF614F-E111-4CCB-86C3-AD6B6950CF5A}" srcOrd="9" destOrd="0" parTransId="{62F22F46-97B3-4776-9088-8B2D67E1DD78}" sibTransId="{EF0EA7DB-F32A-4220-89A0-6BB29D5CB53B}"/>
    <dgm:cxn modelId="{1B2D08A9-FD2B-4C26-B84F-A6C6038E479D}" srcId="{B179D74B-D7BA-4ED1-A72F-D0DA76E8417A}" destId="{C3B366E1-35BE-4501-9211-79E56F24F0B1}" srcOrd="4" destOrd="0" parTransId="{4199C120-FE21-41AC-9A33-F6885A63D66E}" sibTransId="{AB4F022C-2B6F-4D5A-8949-0266BBDB6FAD}"/>
    <dgm:cxn modelId="{33DF8F7C-7EF1-403D-8A9F-E92544846330}" type="presOf" srcId="{8AB6F3CB-D047-4C8E-B920-0BDFB57A2588}" destId="{394AD471-8957-42AC-BC3F-655176179E11}" srcOrd="0" destOrd="0" presId="urn:microsoft.com/office/officeart/2005/8/layout/radial5"/>
    <dgm:cxn modelId="{8F1BED94-183F-4C6A-BB0E-3521377F3AE4}" type="presOf" srcId="{11E86306-1FA3-4165-81CF-E5CFBAACAB41}" destId="{BF5A0AEF-F337-45C0-9EDA-DE840F94A19E}" srcOrd="1" destOrd="0" presId="urn:microsoft.com/office/officeart/2005/8/layout/radial5"/>
    <dgm:cxn modelId="{E83C0ED6-C372-49C6-B036-A90F5D939155}" type="presOf" srcId="{7FE7A46F-F120-46C2-8441-BB1D9BA17B40}" destId="{7B9CEF2F-BC42-453B-A563-13AAF6B1B4DE}" srcOrd="1" destOrd="0" presId="urn:microsoft.com/office/officeart/2005/8/layout/radial5"/>
    <dgm:cxn modelId="{D85264E3-9117-4119-B98B-48C5328DB343}" srcId="{B179D74B-D7BA-4ED1-A72F-D0DA76E8417A}" destId="{84FA42E0-3171-4CBA-9E87-E80A4C844FE3}" srcOrd="2" destOrd="0" parTransId="{8AB6F3CB-D047-4C8E-B920-0BDFB57A2588}" sibTransId="{8ECB2E2B-7E53-417D-BCDE-DA522F6C8195}"/>
    <dgm:cxn modelId="{FE0BCF8E-D340-454A-9D1E-33E5D03F5E12}" srcId="{1F8E4B7B-3190-492B-BA7B-9B52CE7D79BE}" destId="{56AAF225-5D0C-4A0D-BEB7-105BB5E777DF}" srcOrd="1" destOrd="0" parTransId="{26DC4018-436F-46AB-8945-1FE7E07EAD0E}" sibTransId="{E0152153-8D94-4B8E-83BA-7CFDB2DE7512}"/>
    <dgm:cxn modelId="{722719FF-3B03-40AD-9232-FC17F8C03535}" type="presOf" srcId="{4199C120-FE21-41AC-9A33-F6885A63D66E}" destId="{DF91B256-DD86-4C50-BF48-91ADFC79ECB9}" srcOrd="0" destOrd="0" presId="urn:microsoft.com/office/officeart/2005/8/layout/radial5"/>
    <dgm:cxn modelId="{D7C32E66-81EA-4D82-A505-FE7E733AE619}" srcId="{1F8E4B7B-3190-492B-BA7B-9B52CE7D79BE}" destId="{54969B65-E0AB-4F14-8FAC-AC3A53C308A4}" srcOrd="12" destOrd="0" parTransId="{1A8C79CC-737D-47B3-9125-BF9E52A9ED44}" sibTransId="{A4E8447A-2906-4868-9FB8-53A78A892423}"/>
    <dgm:cxn modelId="{74181810-410D-4DD9-BA65-624BC33E792F}" srcId="{1F8E4B7B-3190-492B-BA7B-9B52CE7D79BE}" destId="{12DE6670-7AE1-4322-9259-28A3BD2796B6}" srcOrd="4" destOrd="0" parTransId="{DF948D65-6815-4523-B8A9-C249219E992E}" sibTransId="{344CD693-323B-42FB-880B-B9B8A805CF9F}"/>
    <dgm:cxn modelId="{67B53CC9-EAD6-4807-A826-60948956F288}" srcId="{B179D74B-D7BA-4ED1-A72F-D0DA76E8417A}" destId="{D3913F27-E24C-40CD-AFE9-DDAE93138E32}" srcOrd="3" destOrd="0" parTransId="{F986B101-2D04-4E3D-8735-12066002DCA2}" sibTransId="{CB8E9DCB-886A-4917-B75A-D6CABEF1A2D5}"/>
    <dgm:cxn modelId="{94179C15-8BCE-4648-878D-2FDA92C3F688}" srcId="{B179D74B-D7BA-4ED1-A72F-D0DA76E8417A}" destId="{1B234536-2071-46C6-A491-AF4B1A3F9FEB}" srcOrd="0" destOrd="0" parTransId="{11E86306-1FA3-4165-81CF-E5CFBAACAB41}" sibTransId="{1EE3D30F-5CA2-4829-8D39-76AE15AD5942}"/>
    <dgm:cxn modelId="{88D9040A-6280-4323-93A1-92BCB4B98976}" type="presParOf" srcId="{1AAC1D3A-A498-4ACE-BA4E-62BF7E81D04A}" destId="{1D1489FE-541A-47E0-AF13-CCF049494F87}" srcOrd="0" destOrd="0" presId="urn:microsoft.com/office/officeart/2005/8/layout/radial5"/>
    <dgm:cxn modelId="{BDD2E22C-805E-4FB3-A44E-EAD3596AB07E}" type="presParOf" srcId="{1AAC1D3A-A498-4ACE-BA4E-62BF7E81D04A}" destId="{17FB41F8-50A9-4640-BFD7-70506AE9CE83}" srcOrd="1" destOrd="0" presId="urn:microsoft.com/office/officeart/2005/8/layout/radial5"/>
    <dgm:cxn modelId="{90C66FE9-4EB1-4419-B281-F0BAD10012E2}" type="presParOf" srcId="{17FB41F8-50A9-4640-BFD7-70506AE9CE83}" destId="{BF5A0AEF-F337-45C0-9EDA-DE840F94A19E}" srcOrd="0" destOrd="0" presId="urn:microsoft.com/office/officeart/2005/8/layout/radial5"/>
    <dgm:cxn modelId="{558F5BF6-6275-4A7E-9EA0-81EAFB4AAB21}" type="presParOf" srcId="{1AAC1D3A-A498-4ACE-BA4E-62BF7E81D04A}" destId="{D30B59B7-D248-4191-A9E5-7E9EC0363A57}" srcOrd="2" destOrd="0" presId="urn:microsoft.com/office/officeart/2005/8/layout/radial5"/>
    <dgm:cxn modelId="{61A975E8-7DEF-47DE-9098-9D74C1F96D0B}" type="presParOf" srcId="{1AAC1D3A-A498-4ACE-BA4E-62BF7E81D04A}" destId="{7BC66545-C023-45B3-A75B-0CDBEA958CBE}" srcOrd="3" destOrd="0" presId="urn:microsoft.com/office/officeart/2005/8/layout/radial5"/>
    <dgm:cxn modelId="{E0EA2FBF-A552-4CDE-925A-66CC5BBA8B69}" type="presParOf" srcId="{7BC66545-C023-45B3-A75B-0CDBEA958CBE}" destId="{7B9CEF2F-BC42-453B-A563-13AAF6B1B4DE}" srcOrd="0" destOrd="0" presId="urn:microsoft.com/office/officeart/2005/8/layout/radial5"/>
    <dgm:cxn modelId="{DE6EA2B3-FF61-4E15-9069-196C5D441AD9}" type="presParOf" srcId="{1AAC1D3A-A498-4ACE-BA4E-62BF7E81D04A}" destId="{D83E697A-927F-47F3-BA99-0EA6C03BFC1B}" srcOrd="4" destOrd="0" presId="urn:microsoft.com/office/officeart/2005/8/layout/radial5"/>
    <dgm:cxn modelId="{6DE285FD-2BC5-47D4-8DA3-49337EB0DC3B}" type="presParOf" srcId="{1AAC1D3A-A498-4ACE-BA4E-62BF7E81D04A}" destId="{394AD471-8957-42AC-BC3F-655176179E11}" srcOrd="5" destOrd="0" presId="urn:microsoft.com/office/officeart/2005/8/layout/radial5"/>
    <dgm:cxn modelId="{7D278A5D-6DE1-450F-A187-34857D521710}" type="presParOf" srcId="{394AD471-8957-42AC-BC3F-655176179E11}" destId="{1DE0AF9B-9D96-4574-8EF8-F0690D9BC5BC}" srcOrd="0" destOrd="0" presId="urn:microsoft.com/office/officeart/2005/8/layout/radial5"/>
    <dgm:cxn modelId="{8A2BDA01-7CF7-4D87-BDBA-5C09CD64CE27}" type="presParOf" srcId="{1AAC1D3A-A498-4ACE-BA4E-62BF7E81D04A}" destId="{B79A4DBF-90B2-482D-9FC9-E67BB65D68EB}" srcOrd="6" destOrd="0" presId="urn:microsoft.com/office/officeart/2005/8/layout/radial5"/>
    <dgm:cxn modelId="{1877F48C-AB12-4849-9C36-4008DC7FB415}" type="presParOf" srcId="{1AAC1D3A-A498-4ACE-BA4E-62BF7E81D04A}" destId="{EB3B4610-E749-47A6-8B1D-94F54D1756BA}" srcOrd="7" destOrd="0" presId="urn:microsoft.com/office/officeart/2005/8/layout/radial5"/>
    <dgm:cxn modelId="{2EE9A906-4160-47B3-A34D-3893FBD22E41}" type="presParOf" srcId="{EB3B4610-E749-47A6-8B1D-94F54D1756BA}" destId="{B594D888-50AF-4D05-AF54-7CAA57C9ACB6}" srcOrd="0" destOrd="0" presId="urn:microsoft.com/office/officeart/2005/8/layout/radial5"/>
    <dgm:cxn modelId="{294EE536-1901-4434-854B-73753CC7CD84}" type="presParOf" srcId="{1AAC1D3A-A498-4ACE-BA4E-62BF7E81D04A}" destId="{2BDE92C5-8A71-4AD4-A464-8B02F131E21B}" srcOrd="8" destOrd="0" presId="urn:microsoft.com/office/officeart/2005/8/layout/radial5"/>
    <dgm:cxn modelId="{925EAC10-BA88-4371-9896-B3E1D7687BA3}" type="presParOf" srcId="{1AAC1D3A-A498-4ACE-BA4E-62BF7E81D04A}" destId="{DF91B256-DD86-4C50-BF48-91ADFC79ECB9}" srcOrd="9" destOrd="0" presId="urn:microsoft.com/office/officeart/2005/8/layout/radial5"/>
    <dgm:cxn modelId="{1A2B1E2C-8674-4343-B400-3AFF1E56D160}" type="presParOf" srcId="{DF91B256-DD86-4C50-BF48-91ADFC79ECB9}" destId="{CADE7BE4-F9FA-4D19-BFD7-8DB575A0D862}" srcOrd="0" destOrd="0" presId="urn:microsoft.com/office/officeart/2005/8/layout/radial5"/>
    <dgm:cxn modelId="{30D04984-E5EA-42B9-8CDD-103841A2FF26}" type="presParOf" srcId="{1AAC1D3A-A498-4ACE-BA4E-62BF7E81D04A}" destId="{FE7C4730-E6D1-45E6-A9EB-31E329FF4F48}" srcOrd="10" destOrd="0" presId="urn:microsoft.com/office/officeart/2005/8/layout/radial5"/>
  </dgm:cxnLst>
  <dgm:bg>
    <a:solidFill>
      <a:schemeClr val="accent6">
        <a:lumMod val="20000"/>
        <a:lumOff val="80000"/>
      </a:schemeClr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0.60762</cdr:x>
      <cdr:y>0.20639</cdr:y>
    </cdr:from>
    <cdr:to>
      <cdr:x>0.97657</cdr:x>
      <cdr:y>0.50044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556077" y="1360478"/>
          <a:ext cx="3373673" cy="19383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55000" dist="18000" dir="54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200000"/>
          </a:lightRig>
        </a:scene3d>
        <a:sp3d xmlns:a="http://schemas.openxmlformats.org/drawingml/2006/main">
          <a:bevelT w="25400" h="19050"/>
          <a:contourClr>
            <a:srgbClr val="FFFFFF"/>
          </a:contourClr>
        </a:sp3d>
      </cdr:spPr>
    </cdr:pic>
  </cdr:relSizeAnchor>
  <cdr:relSizeAnchor xmlns:cdr="http://schemas.openxmlformats.org/drawingml/2006/chartDrawing">
    <cdr:from>
      <cdr:x>0.67342</cdr:x>
      <cdr:y>0.60579</cdr:y>
    </cdr:from>
    <cdr:to>
      <cdr:x>0.97089</cdr:x>
      <cdr:y>0.95436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157731" y="3993264"/>
          <a:ext cx="2720051" cy="229766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840A9-CF82-46E1-9597-D199CBE1E407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34A6B-359F-40A3-839D-BA4FC5EA1B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7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1864107-4CAD-46EB-B7C5-FE5E3495513D}" type="slidenum">
              <a:rPr lang="ru-RU" alt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6</a:t>
            </a:fld>
            <a:endParaRPr lang="ru-RU" alt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286" y="4343363"/>
            <a:ext cx="5485430" cy="4115462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mtClean="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9C53118F-6D9A-42D8-819E-A8C32BB64525}" type="slidenum">
              <a:rPr lang="ru-RU" alt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7</a:t>
            </a:fld>
            <a:endParaRPr lang="ru-RU" alt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286" y="4343363"/>
            <a:ext cx="5485430" cy="411546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55D43C12-C3E4-4556-AC2F-EA15759D04A2}" type="slidenum">
              <a:rPr lang="ru-RU" altLang="ru-RU" smtClean="0">
                <a:latin typeface="Times New Roman" pitchFamily="18" charset="0"/>
                <a:ea typeface="SimSun" pitchFamily="2" charset="-122"/>
                <a:cs typeface="Lucida Sans Unicode" pitchFamily="34" charset="0"/>
              </a:rPr>
              <a:pPr>
                <a:buFont typeface="Wingdings" pitchFamily="2" charset="2"/>
                <a:buNone/>
              </a:pPr>
              <a:t>8</a:t>
            </a:fld>
            <a:endParaRPr lang="ru-RU" altLang="ru-RU" smtClean="0">
              <a:latin typeface="Times New Roman" pitchFamily="18" charset="0"/>
              <a:ea typeface="SimSun" pitchFamily="2" charset="-122"/>
              <a:cs typeface="Lucida Sans Unicode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286" y="4343363"/>
            <a:ext cx="5485430" cy="4115462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C7435C-A2E3-4B9A-A789-FE3AB210A17A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DE5-1C52-4EC7-BA4C-89BB3093470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1F4DB3-A6AA-4F53-84AD-8E805F1FC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DE5-1C52-4EC7-BA4C-89BB3093470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DB3-A6AA-4F53-84AD-8E805F1FC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DE5-1C52-4EC7-BA4C-89BB3093470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DB3-A6AA-4F53-84AD-8E805F1FC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DE5-1C52-4EC7-BA4C-89BB3093470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1F4DB3-A6AA-4F53-84AD-8E805F1FC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DE5-1C52-4EC7-BA4C-89BB3093470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DB3-A6AA-4F53-84AD-8E805F1FC3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DE5-1C52-4EC7-BA4C-89BB3093470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DB3-A6AA-4F53-84AD-8E805F1FC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DE5-1C52-4EC7-BA4C-89BB3093470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1F4DB3-A6AA-4F53-84AD-8E805F1FC3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Tm="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DE5-1C52-4EC7-BA4C-89BB3093470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DB3-A6AA-4F53-84AD-8E805F1FC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DE5-1C52-4EC7-BA4C-89BB3093470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DB3-A6AA-4F53-84AD-8E805F1FC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DE5-1C52-4EC7-BA4C-89BB3093470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DB3-A6AA-4F53-84AD-8E805F1FC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DE5-1C52-4EC7-BA4C-89BB3093470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4DB3-A6AA-4F53-84AD-8E805F1FC3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F43DE5-1C52-4EC7-BA4C-89BB3093470E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1F4DB3-A6AA-4F53-84AD-8E805F1FC3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 advTm="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ladmin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скругленным углом 1"/>
          <p:cNvSpPr/>
          <p:nvPr/>
        </p:nvSpPr>
        <p:spPr>
          <a:xfrm>
            <a:off x="4429124" y="142852"/>
            <a:ext cx="4714876" cy="3214710"/>
          </a:xfrm>
          <a:prstGeom prst="round1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РЕШЕНИЮ СОВЕТА МАЛОСЕМЕНОВСКОГО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 НА 2016 ГОД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№ 21/1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23.12.2015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pic>
        <p:nvPicPr>
          <p:cNvPr id="1027" name="Picture 3" descr="F:\DCIM\102NIKON\DSCN0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42852"/>
            <a:ext cx="4429156" cy="3286148"/>
          </a:xfrm>
          <a:prstGeom prst="rect">
            <a:avLst/>
          </a:prstGeom>
          <a:noFill/>
        </p:spPr>
      </p:pic>
      <p:pic>
        <p:nvPicPr>
          <p:cNvPr id="1026" name="Picture 2" descr="C:\Users\User\Desktop\300 метр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3429000"/>
            <a:ext cx="9429816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0776486"/>
      </p:ext>
    </p:extLst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428604"/>
            <a:ext cx="6512511" cy="10001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Малосеменовского муниципального образования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2016 году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5202002"/>
              </p:ext>
            </p:extLst>
          </p:nvPr>
        </p:nvGraphicFramePr>
        <p:xfrm>
          <a:off x="0" y="500042"/>
          <a:ext cx="9143999" cy="659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62960998"/>
      </p:ext>
    </p:extLst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7693" y="764704"/>
            <a:ext cx="5914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СТРУКТУРА ДОХОДОВ  БЮДЖЕТА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МАЛОСЕМЕНОВСКОГО  МУНИЦИПАЛЬНОГО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ОБРАЗОВАНИЯ В 2016 ГОДУ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241866529"/>
              </p:ext>
            </p:extLst>
          </p:nvPr>
        </p:nvGraphicFramePr>
        <p:xfrm>
          <a:off x="1403648" y="2285992"/>
          <a:ext cx="669674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08731615"/>
      </p:ext>
    </p:extLst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4068859040"/>
              </p:ext>
            </p:extLst>
          </p:nvPr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2928" cy="1143008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МАЛОСЕМЕНОВСКОГО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 по разделам на 2016 год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70511"/>
      </p:ext>
    </p:extLst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cs typeface="Times New Roman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24584" name="Прямоугольник 3"/>
          <p:cNvSpPr>
            <a:spLocks noChangeArrowheads="1"/>
          </p:cNvSpPr>
          <p:nvPr/>
        </p:nvSpPr>
        <p:spPr bwMode="auto">
          <a:xfrm>
            <a:off x="2916238" y="1479550"/>
            <a:ext cx="5770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На  оплату расходов по всем общегосударственным вопросам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Малосеменовского муниципального образования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altLang="ru-RU" b="1" i="1" dirty="0"/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05968090"/>
              </p:ext>
            </p:extLst>
          </p:nvPr>
        </p:nvGraphicFramePr>
        <p:xfrm>
          <a:off x="468313" y="2995613"/>
          <a:ext cx="7848103" cy="2462645"/>
        </p:xfrm>
        <a:graphic>
          <a:graphicData uri="http://schemas.openxmlformats.org/drawingml/2006/table">
            <a:tbl>
              <a:tblPr/>
              <a:tblGrid>
                <a:gridCol w="4607743"/>
                <a:gridCol w="3240360"/>
              </a:tblGrid>
              <a:tr h="56132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высшего должностного лица муниципального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585,1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Администрации Малосеменовского муниципального образования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1147,5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выборов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454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164,1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617" name="Picture 2" descr="C:\Documents and Settings\user\Local Settings\Temporary Internet Files\Content.IE5\L7VV42U1\MM90017827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24479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48750361"/>
      </p:ext>
    </p:extLst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4544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/>
              <a:t>Расходы бюджета на национальную оборону</a:t>
            </a:r>
            <a:endParaRPr lang="ru-RU" sz="2400" b="1" dirty="0" smtClean="0">
              <a:latin typeface="Constantia" pitchFamily="18" charset="0"/>
            </a:endParaRPr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250825" y="1628775"/>
            <a:ext cx="8497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осуществление первичного воинского учета на территориях, где отсутствуют военные комиссариаты </a:t>
            </a:r>
            <a:r>
              <a:rPr lang="ru-RU" altLang="ru-RU" dirty="0" smtClean="0"/>
              <a:t>:</a:t>
            </a:r>
            <a:endParaRPr lang="ru-RU" alt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69591"/>
              </p:ext>
            </p:extLst>
          </p:nvPr>
        </p:nvGraphicFramePr>
        <p:xfrm>
          <a:off x="467544" y="3068960"/>
          <a:ext cx="5183956" cy="1080120"/>
        </p:xfrm>
        <a:graphic>
          <a:graphicData uri="http://schemas.openxmlformats.org/drawingml/2006/table">
            <a:tbl>
              <a:tblPr/>
              <a:tblGrid>
                <a:gridCol w="5183956"/>
              </a:tblGrid>
              <a:tr h="64782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2291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692" name="Picture 40" descr="C:\Documents and Settings\user\Local Settings\Temporary Internet Files\Content.IE5\H8WNTCQU\2302-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338" y="3532196"/>
            <a:ext cx="2952750" cy="302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30513770"/>
      </p:ext>
    </p:extLst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91332"/>
            <a:ext cx="828092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 сфере национальной безопасности и правоохранительной деятельности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519" name="Group 18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5842084"/>
              </p:ext>
            </p:extLst>
          </p:nvPr>
        </p:nvGraphicFramePr>
        <p:xfrm>
          <a:off x="1439862" y="3501009"/>
          <a:ext cx="6444505" cy="1638847"/>
        </p:xfrm>
        <a:graphic>
          <a:graphicData uri="http://schemas.openxmlformats.org/drawingml/2006/table">
            <a:tbl>
              <a:tblPr/>
              <a:tblGrid>
                <a:gridCol w="5229676"/>
                <a:gridCol w="1214829"/>
              </a:tblGrid>
              <a:tr h="864095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52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«Обеспечение первичных мер пожарной безопасности на территории Малосеменовского муниципального образования на 2016г.»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642" marB="456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91432" marR="91432" marT="45642" marB="456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36" name="Picture 6" descr="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573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Прямоугольник 2"/>
          <p:cNvSpPr>
            <a:spLocks noChangeArrowheads="1"/>
          </p:cNvSpPr>
          <p:nvPr/>
        </p:nvSpPr>
        <p:spPr bwMode="auto">
          <a:xfrm>
            <a:off x="2916238" y="1700213"/>
            <a:ext cx="5832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Объем расходов местного  бюджета по разделу «Национальная безопасность и правоохранительная деятельность» составил:</a:t>
            </a:r>
          </a:p>
        </p:txBody>
      </p:sp>
    </p:spTree>
    <p:extLst>
      <p:ext uri="{BB962C8B-B14F-4D97-AF65-F5344CB8AC3E}">
        <p14:creationId xmlns="" xmlns:p14="http://schemas.microsoft.com/office/powerpoint/2010/main" val="1334377237"/>
      </p:ext>
    </p:extLst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23560" name="Прямоугольник 3"/>
          <p:cNvSpPr>
            <a:spLocks noChangeArrowheads="1"/>
          </p:cNvSpPr>
          <p:nvPr/>
        </p:nvSpPr>
        <p:spPr bwMode="auto">
          <a:xfrm>
            <a:off x="2195513" y="1479550"/>
            <a:ext cx="64912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 проведение мероприятий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землеустройству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землепользованию 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Group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4415908"/>
              </p:ext>
            </p:extLst>
          </p:nvPr>
        </p:nvGraphicFramePr>
        <p:xfrm>
          <a:off x="2483768" y="3068960"/>
          <a:ext cx="5327922" cy="1718460"/>
        </p:xfrm>
        <a:graphic>
          <a:graphicData uri="http://schemas.openxmlformats.org/drawingml/2006/table">
            <a:tbl>
              <a:tblPr/>
              <a:tblGrid>
                <a:gridCol w="5327922"/>
              </a:tblGrid>
              <a:tr h="1008112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0348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86245755"/>
      </p:ext>
    </p:extLst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cs typeface="Times New Roman" pitchFamily="18" charset="0"/>
              </a:rPr>
              <a:t>Расходы на жилищно-коммунальное хозяйство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5219019"/>
              </p:ext>
            </p:extLst>
          </p:nvPr>
        </p:nvGraphicFramePr>
        <p:xfrm>
          <a:off x="2928926" y="1214420"/>
          <a:ext cx="6107570" cy="2857523"/>
        </p:xfrm>
        <a:graphic>
          <a:graphicData uri="http://schemas.openxmlformats.org/drawingml/2006/table">
            <a:tbl>
              <a:tblPr/>
              <a:tblGrid>
                <a:gridCol w="4571665"/>
                <a:gridCol w="1535905"/>
              </a:tblGrid>
              <a:tr h="89237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Уличное освещение</a:t>
                      </a: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01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ритуальных услуг и содержание мест захоронения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01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сбора и вывоза бытовых отходов и мусора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121,8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01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Озеленение территории поселения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01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мероприятия по благоустройству поселений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0" marR="91430" marT="45744" marB="457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1430" marR="91430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User\Desktop\DSCN0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2857456" cy="2786082"/>
          </a:xfrm>
          <a:prstGeom prst="rect">
            <a:avLst/>
          </a:prstGeom>
          <a:noFill/>
        </p:spPr>
      </p:pic>
      <p:pic>
        <p:nvPicPr>
          <p:cNvPr id="1027" name="Picture 3" descr="C:\Users\User\Desktop\DSCN0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2857488" cy="2571768"/>
          </a:xfrm>
          <a:prstGeom prst="rect">
            <a:avLst/>
          </a:prstGeom>
          <a:noFill/>
        </p:spPr>
      </p:pic>
      <p:pic>
        <p:nvPicPr>
          <p:cNvPr id="1028" name="Picture 4" descr="C:\Users\User\Desktop\DSCN0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143380"/>
            <a:ext cx="2857520" cy="2571768"/>
          </a:xfrm>
          <a:prstGeom prst="rect">
            <a:avLst/>
          </a:prstGeom>
          <a:noFill/>
        </p:spPr>
      </p:pic>
      <p:pic>
        <p:nvPicPr>
          <p:cNvPr id="1029" name="Picture 5" descr="C:\Users\User\Desktop\DSCN0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143380"/>
            <a:ext cx="3108325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1825805"/>
      </p:ext>
    </p:extLst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Содержимое 2"/>
          <p:cNvSpPr>
            <a:spLocks noGrp="1"/>
          </p:cNvSpPr>
          <p:nvPr>
            <p:ph idx="1"/>
          </p:nvPr>
        </p:nvSpPr>
        <p:spPr>
          <a:xfrm>
            <a:off x="457200" y="1554163"/>
            <a:ext cx="8686800" cy="494665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документ, определяющий цель, задачи, результаты, основные направления и инструменты государственной политики, направленные на достижение целей и реализацию государственных приоритетов.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6041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304800" y="0"/>
            <a:ext cx="8686800" cy="1295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Муниципальные программы Малосеменовского муниципального образования</a:t>
            </a:r>
          </a:p>
        </p:txBody>
      </p:sp>
    </p:spTree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4" name="Group 44"/>
          <p:cNvGraphicFramePr>
            <a:graphicFrameLocks noGrp="1"/>
          </p:cNvGraphicFramePr>
          <p:nvPr/>
        </p:nvGraphicFramePr>
        <p:xfrm>
          <a:off x="468313" y="1557338"/>
          <a:ext cx="8358187" cy="1568768"/>
        </p:xfrm>
        <a:graphic>
          <a:graphicData uri="http://schemas.openxmlformats.org/drawingml/2006/table">
            <a:tbl>
              <a:tblPr/>
              <a:tblGrid>
                <a:gridCol w="550862"/>
                <a:gridCol w="780732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 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1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</a:t>
                      </a:r>
                      <a:r>
                        <a:rPr kumimoji="0" lang="ru-RU" sz="1300" b="1" i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Малосеменовском</a:t>
                      </a:r>
                      <a:r>
                        <a:rPr kumimoji="0" lang="ru-RU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образовании на 2014-2017 годы 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первичных мер пожарной безопасности Малосеменовского муниципального образования на 2014-2016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3357562"/>
            <a:ext cx="3386656" cy="32472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357562"/>
            <a:ext cx="27146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User\Desktop\i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357562"/>
            <a:ext cx="2643205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67544" y="404664"/>
          <a:ext cx="8231183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8280921" cy="352839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состав муниципального  образования  входят населенные пункты: с.Малая Семеновка, </a:t>
            </a:r>
            <a:r>
              <a:rPr lang="ru-RU" sz="1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с.Гусевка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с.Березовка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 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  - </a:t>
            </a: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с.Малая Семеновка </a:t>
            </a:r>
            <a:r>
              <a:rPr lang="ru-RU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Расстояние  от центра муниципального образования  до районного центра  - 35 км.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Население  муниципального образования насчитывает  1120 человек.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Связь с районным  центром  осуществляется автомобильным транспортом.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ru-RU" sz="1800" dirty="0"/>
          </a:p>
          <a:p>
            <a:pPr marL="0" indent="0">
              <a:buFont typeface="Wingdings 2" pitchFamily="18" charset="2"/>
              <a:buNone/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220529051"/>
      </p:ext>
    </p:extLst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Объемы бюджетных ассигнований на реализацию муниципальных программ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512" name="Group 48"/>
          <p:cNvGraphicFramePr>
            <a:graphicFrameLocks noGrp="1"/>
          </p:cNvGraphicFramePr>
          <p:nvPr/>
        </p:nvGraphicFramePr>
        <p:xfrm>
          <a:off x="323850" y="1700213"/>
          <a:ext cx="8572500" cy="1978343"/>
        </p:xfrm>
        <a:graphic>
          <a:graphicData uri="http://schemas.openxmlformats.org/drawingml/2006/table">
            <a:tbl>
              <a:tblPr/>
              <a:tblGrid>
                <a:gridCol w="488950"/>
                <a:gridCol w="6926263"/>
                <a:gridCol w="1157287"/>
              </a:tblGrid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 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13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  <a:endParaRPr kumimoji="0" lang="ru-RU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</a:t>
                      </a:r>
                      <a:r>
                        <a:rPr kumimoji="0" lang="ru-RU" sz="1300" b="1" i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Малосеменовском</a:t>
                      </a:r>
                      <a:r>
                        <a:rPr kumimoji="0" lang="ru-RU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образовании на 2014-2017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первичных мер пожарной безопасности Малосеменовского муниципального образования на 2014-2016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00042"/>
            <a:ext cx="8686800" cy="10001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обратная связь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2" name="Содержимое 2"/>
          <p:cNvSpPr>
            <a:spLocks noGrp="1"/>
          </p:cNvSpPr>
          <p:nvPr>
            <p:ph idx="1"/>
          </p:nvPr>
        </p:nvSpPr>
        <p:spPr>
          <a:xfrm>
            <a:off x="304800" y="1643050"/>
            <a:ext cx="8686800" cy="443707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подготовлена   администрацией Малосеменовского муниципального образования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 адрес: 412352, Саратовская обл., </a:t>
            </a:r>
            <a:r>
              <a:rPr lang="ru-RU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Балашовский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р-н, с. Малая Семеновка, ул. Ленина, д.2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(84545)7-25-25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admmalsem@mail.ru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администрации: 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www.baladmin.ru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муниципальное образование – </a:t>
            </a:r>
            <a:r>
              <a:rPr lang="ru-RU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Малосеменовское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1643050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87524" y="305068"/>
            <a:ext cx="7927814" cy="5801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чего нужен «Бюджет для граждан»?</a:t>
            </a:r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endParaRPr lang="ru-RU" sz="900" dirty="0" smtClean="0"/>
          </a:p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«… на всех уровнях управления следует регулярно публиковать</a:t>
            </a:r>
          </a:p>
          <a:p>
            <a:pPr algn="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(размещать в сети Интернет)  брошюру «Бюджет для граждан». </a:t>
            </a:r>
          </a:p>
          <a:p>
            <a:pPr algn="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Это даст возможность в доступной форме информировать население о соответствующих                                                 бюджетах, планируемых и достигнутых результатах использования бюджетных средств».</a:t>
            </a:r>
          </a:p>
          <a:p>
            <a:pPr algn="ctr"/>
            <a:endParaRPr lang="ru-RU" sz="1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Бюджетное послание Президента РФ Федеральному собрании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 «О бюджетной политике в 2014-2016 годах»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</a:t>
            </a: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 – и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Каждый житель  является, с одной стороны, участником формирования бюджета (он уплачивает налоги, наполняет доходы бюджета), с другой стороны, участником исполнения бюджета.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«Бюджет для граждан» – аналитический материал, разрабатываемый в целях предоставления гражданам актуальной информации о бюджете и бюджетном процессе в формате, доступном для широкого круга неподготовленных пользователей.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финансов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Малосеменовского муниципального образования.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500" name="Picture 4" descr="http://argayash.ru/sites/default/files/portret_putina_vladimira_malen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1404156" cy="194061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923" y="188913"/>
            <a:ext cx="8217877" cy="5762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Bookman Old Style" pitchFamily="18" charset="0"/>
              </a:rPr>
              <a:t>Что такое бюджет?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8778" y="3429001"/>
            <a:ext cx="86428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БЮДЖЕТ</a:t>
            </a:r>
            <a:r>
              <a:rPr lang="ru-RU" sz="1500" b="1" dirty="0"/>
              <a:t> </a:t>
            </a:r>
            <a:r>
              <a:rPr lang="ru-RU" sz="1500" b="1" dirty="0">
                <a:solidFill>
                  <a:schemeClr val="accent2"/>
                </a:solidFill>
              </a:rPr>
              <a:t>(от </a:t>
            </a:r>
            <a:r>
              <a:rPr lang="ru-RU" sz="1500" b="1" dirty="0" err="1">
                <a:solidFill>
                  <a:schemeClr val="accent2"/>
                </a:solidFill>
              </a:rPr>
              <a:t>старонормандского</a:t>
            </a:r>
            <a:r>
              <a:rPr lang="ru-RU" sz="1500" b="1" dirty="0">
                <a:solidFill>
                  <a:schemeClr val="accent2"/>
                </a:solidFill>
              </a:rPr>
              <a:t> </a:t>
            </a:r>
            <a:r>
              <a:rPr lang="en-US" sz="1500" b="1" dirty="0" err="1">
                <a:solidFill>
                  <a:schemeClr val="accent2"/>
                </a:solidFill>
              </a:rPr>
              <a:t>bougette</a:t>
            </a:r>
            <a:r>
              <a:rPr lang="en-US" sz="1500" b="1" dirty="0">
                <a:solidFill>
                  <a:schemeClr val="accent2"/>
                </a:solidFill>
              </a:rPr>
              <a:t> </a:t>
            </a:r>
            <a:r>
              <a:rPr lang="ru-RU" sz="1500" b="1" dirty="0">
                <a:solidFill>
                  <a:schemeClr val="accent2"/>
                </a:solidFill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8778" y="900113"/>
            <a:ext cx="208963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ДОХОДЫ</a:t>
            </a:r>
          </a:p>
          <a:p>
            <a:pPr algn="ctr"/>
            <a:r>
              <a:rPr lang="ru-RU" sz="1500" b="1" dirty="0">
                <a:solidFill>
                  <a:schemeClr val="accent2"/>
                </a:solidFill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331" y="4221163"/>
            <a:ext cx="2590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355373" y="1023938"/>
            <a:ext cx="2520462" cy="28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РАСХОДЫ</a:t>
            </a:r>
          </a:p>
          <a:p>
            <a:pPr algn="ctr"/>
            <a:r>
              <a:rPr lang="ru-RU" sz="1500" b="1" dirty="0">
                <a:solidFill>
                  <a:schemeClr val="accent2"/>
                </a:solidFill>
              </a:rPr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2700705" y="4941888"/>
            <a:ext cx="502626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795597" y="4941888"/>
            <a:ext cx="50555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50581" y="4365626"/>
            <a:ext cx="23050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>
                <a:solidFill>
                  <a:schemeClr val="accent2"/>
                </a:solidFill>
              </a:rPr>
              <a:t>превышение доходов над расходами образует положительный остаток бюджета</a:t>
            </a:r>
            <a:r>
              <a:rPr lang="ru-RU" sz="1600" b="1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ПРОФИЦИТ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227885" y="4365625"/>
            <a:ext cx="2376854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>
                <a:solidFill>
                  <a:schemeClr val="accent2"/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lang="ru-RU" sz="1600" b="1">
                <a:solidFill>
                  <a:srgbClr val="FF3300"/>
                </a:solidFill>
              </a:rPr>
              <a:t>ДЕФИЦИТОМ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178777" y="6035677"/>
            <a:ext cx="85695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solidFill>
                  <a:schemeClr val="accent2"/>
                </a:solidFill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435" y="1052513"/>
            <a:ext cx="357407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23851" y="76517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9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9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4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69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9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0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00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100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/>
      <p:bldP spid="7178" grpId="0"/>
      <p:bldP spid="7180" grpId="0"/>
      <p:bldP spid="7181" grpId="0" animBg="1"/>
      <p:bldP spid="7182" grpId="0" animBg="1"/>
      <p:bldP spid="7185" grpId="0"/>
      <p:bldP spid="7186" grpId="0"/>
      <p:bldP spid="7187" grpId="0"/>
      <p:bldP spid="71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chemeClr val="accent2"/>
                </a:solidFill>
                <a:latin typeface="Bookman Old Style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11066" y="908051"/>
            <a:ext cx="1510811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Бюджет семьи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2499946" y="868363"/>
            <a:ext cx="710712" cy="3175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4572000" y="765176"/>
            <a:ext cx="0" cy="936625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5867400" y="836613"/>
            <a:ext cx="722435" cy="3683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059723" y="1844675"/>
            <a:ext cx="295128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Бюджеты публично-правовых образований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516566" y="836613"/>
            <a:ext cx="244865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Бюджет организаций</a:t>
            </a:r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3184" y="1265239"/>
            <a:ext cx="202369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54" y="3860801"/>
            <a:ext cx="236952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6084" y="3870325"/>
            <a:ext cx="255709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1654" y="3860801"/>
            <a:ext cx="2164374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5552343" y="2781300"/>
            <a:ext cx="720969" cy="719138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4563208" y="2781300"/>
            <a:ext cx="0" cy="86360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2842846" y="2781301"/>
            <a:ext cx="720969" cy="792163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78778" y="5302250"/>
            <a:ext cx="266406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Российской Федерации</a:t>
            </a:r>
          </a:p>
          <a:p>
            <a:pPr algn="ctr"/>
            <a:r>
              <a:rPr lang="ru-RU" sz="1400" b="1">
                <a:solidFill>
                  <a:schemeClr val="accent2"/>
                </a:solidFill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276601" y="5241926"/>
            <a:ext cx="266406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субъектов</a:t>
            </a:r>
          </a:p>
          <a:p>
            <a:pPr algn="ctr"/>
            <a:r>
              <a:rPr lang="ru-RU" b="1">
                <a:solidFill>
                  <a:schemeClr val="accent2"/>
                </a:solidFill>
              </a:rPr>
              <a:t>Российской Федерации</a:t>
            </a:r>
          </a:p>
          <a:p>
            <a:pPr algn="ctr"/>
            <a:r>
              <a:rPr lang="ru-RU" sz="1400" b="1">
                <a:solidFill>
                  <a:schemeClr val="accent2"/>
                </a:solidFill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301154" y="5305426"/>
            <a:ext cx="251899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муниципальных образований</a:t>
            </a:r>
          </a:p>
          <a:p>
            <a:pPr algn="ctr"/>
            <a:r>
              <a:rPr lang="ru-RU" sz="1400" b="1">
                <a:solidFill>
                  <a:schemeClr val="accent2"/>
                </a:solidFill>
              </a:rPr>
              <a:t>(местные бюджеты)</a:t>
            </a: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323851" y="692150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3203331" y="2565400"/>
            <a:ext cx="2592266" cy="0"/>
          </a:xfrm>
          <a:prstGeom prst="line">
            <a:avLst/>
          </a:prstGeom>
          <a:noFill/>
          <a:ln w="44450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654" y="1268414"/>
            <a:ext cx="203542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/>
      <p:bldP spid="37894" grpId="0" animBg="1"/>
      <p:bldP spid="37895" grpId="0" animBg="1"/>
      <p:bldP spid="37896" grpId="0" animBg="1"/>
      <p:bldP spid="37897" grpId="0"/>
      <p:bldP spid="37898" grpId="0"/>
      <p:bldP spid="37904" grpId="0" animBg="1"/>
      <p:bldP spid="37905" grpId="0" animBg="1"/>
      <p:bldP spid="37906" grpId="0" animBg="1"/>
      <p:bldP spid="37907" grpId="0"/>
      <p:bldP spid="37908" grpId="0"/>
      <p:bldP spid="37909" grpId="0"/>
      <p:bldP spid="37910" grpId="0" animBg="1"/>
      <p:bldP spid="379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552150" y="6245225"/>
            <a:ext cx="213325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799" y="4462464"/>
            <a:ext cx="1800669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127" y="255588"/>
            <a:ext cx="822828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составления проекта бюджета поселения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23799" y="765175"/>
            <a:ext cx="8494938" cy="1588"/>
          </a:xfrm>
          <a:prstGeom prst="line">
            <a:avLst/>
          </a:prstGeom>
          <a:noFill/>
          <a:ln w="47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99972" y="3851276"/>
            <a:ext cx="7558708" cy="460375"/>
          </a:xfrm>
          <a:prstGeom prst="rect">
            <a:avLst/>
          </a:prstGeom>
          <a:solidFill>
            <a:srgbClr val="CCFFCC"/>
          </a:solidFill>
          <a:ln w="9360">
            <a:solidFill>
              <a:srgbClr val="00FF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Составление проекта бюджета поселения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826344" y="1196976"/>
            <a:ext cx="1728877" cy="2519363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solidFill>
            <a:srgbClr val="FFFF99"/>
          </a:solidFill>
          <a:ln w="190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2772064" y="1196976"/>
            <a:ext cx="1871374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14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МалосеменовскогоМО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Балашовского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МР на 2016-2018 годы  </a:t>
            </a:r>
            <a:endParaRPr lang="ru-RU" altLang="ru-RU" sz="10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6886204" y="1211263"/>
            <a:ext cx="1900638" cy="2519362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altLang="ru-RU" sz="1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Малосеменовского </a:t>
            </a:r>
            <a:r>
              <a:rPr lang="ru-RU" alt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4716318" y="1196976"/>
            <a:ext cx="1914950" cy="2519363"/>
          </a:xfrm>
          <a:prstGeom prst="downArrowCallout">
            <a:avLst>
              <a:gd name="adj1" fmla="val 25000"/>
              <a:gd name="adj2" fmla="val 25000"/>
              <a:gd name="adj3" fmla="val 22430"/>
              <a:gd name="adj4" fmla="val 66667"/>
            </a:avLst>
          </a:prstGeom>
          <a:solidFill>
            <a:srgbClr val="FFFF99"/>
          </a:solidFill>
          <a:ln w="1908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1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Малосеменовского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altLang="ru-RU" sz="14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Балашовского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МР  на 2016-2018 годы </a:t>
            </a:r>
            <a:endParaRPr lang="ru-RU" altLang="ru-RU" sz="10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3173" y="4438651"/>
            <a:ext cx="187392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5037" y="4451351"/>
            <a:ext cx="190469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949" y="4438651"/>
            <a:ext cx="1872461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4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552150" y="6245225"/>
            <a:ext cx="213325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127" y="260350"/>
            <a:ext cx="822828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Бюджетный процесс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591" y="981075"/>
            <a:ext cx="84231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ts val="400"/>
              </a:spcBef>
              <a:buSzPct val="10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alt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68052" y="1700213"/>
            <a:ext cx="4681154" cy="360362"/>
          </a:xfrm>
          <a:prstGeom prst="rect">
            <a:avLst/>
          </a:prstGeom>
          <a:solidFill>
            <a:srgbClr val="99CCFF"/>
          </a:solidFill>
          <a:ln w="15840">
            <a:solidFill>
              <a:srgbClr val="3366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</a:rPr>
              <a:t>СТАДИИ БЮДЖЕТНОГО ПРОЦЕССА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68848" y="2852738"/>
            <a:ext cx="1366985" cy="1439862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>
                <a:solidFill>
                  <a:srgbClr val="333399"/>
                </a:solidFill>
              </a:rPr>
              <a:t>1.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051210" y="2852738"/>
            <a:ext cx="1510570" cy="1439862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>
                <a:solidFill>
                  <a:srgbClr val="333399"/>
                </a:solidFill>
              </a:rPr>
              <a:t>2.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778622" y="2852738"/>
            <a:ext cx="1513499" cy="1439862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>
                <a:solidFill>
                  <a:srgbClr val="333399"/>
                </a:solidFill>
              </a:rPr>
              <a:t>3.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Утверждение проекта бюджета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507499" y="2852738"/>
            <a:ext cx="1368450" cy="1439862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>
                <a:solidFill>
                  <a:srgbClr val="333399"/>
                </a:solidFill>
              </a:rPr>
              <a:t>4.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7091325" y="2852738"/>
            <a:ext cx="1513500" cy="1439862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dirty="0">
                <a:solidFill>
                  <a:srgbClr val="333399"/>
                </a:solidFill>
              </a:rPr>
              <a:t>5. </a:t>
            </a:r>
            <a:r>
              <a:rPr lang="ru-RU" altLang="ru-RU" sz="1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571267" y="2060575"/>
            <a:ext cx="1466" cy="431800"/>
          </a:xfrm>
          <a:prstGeom prst="line">
            <a:avLst/>
          </a:prstGeom>
          <a:noFill/>
          <a:ln w="1584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971395" y="2492375"/>
            <a:ext cx="6912576" cy="1588"/>
          </a:xfrm>
          <a:prstGeom prst="line">
            <a:avLst/>
          </a:prstGeom>
          <a:noFill/>
          <a:ln w="1584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971395" y="2492376"/>
            <a:ext cx="1465" cy="358775"/>
          </a:xfrm>
          <a:prstGeom prst="line">
            <a:avLst/>
          </a:prstGeom>
          <a:noFill/>
          <a:ln w="1584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842390" y="2492376"/>
            <a:ext cx="1466" cy="358775"/>
          </a:xfrm>
          <a:prstGeom prst="line">
            <a:avLst/>
          </a:prstGeom>
          <a:noFill/>
          <a:ln w="1584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4571267" y="2492376"/>
            <a:ext cx="1466" cy="358775"/>
          </a:xfrm>
          <a:prstGeom prst="line">
            <a:avLst/>
          </a:prstGeom>
          <a:noFill/>
          <a:ln w="1584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6155095" y="2492376"/>
            <a:ext cx="1465" cy="358775"/>
          </a:xfrm>
          <a:prstGeom prst="line">
            <a:avLst/>
          </a:prstGeom>
          <a:noFill/>
          <a:ln w="1584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7883972" y="2492376"/>
            <a:ext cx="1465" cy="358775"/>
          </a:xfrm>
          <a:prstGeom prst="line">
            <a:avLst/>
          </a:prstGeom>
          <a:noFill/>
          <a:ln w="1584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5434241" y="4724400"/>
            <a:ext cx="1513499" cy="1588"/>
          </a:xfrm>
          <a:prstGeom prst="line">
            <a:avLst/>
          </a:prstGeom>
          <a:noFill/>
          <a:ln w="1584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5434241" y="4364039"/>
            <a:ext cx="1465" cy="363537"/>
          </a:xfrm>
          <a:prstGeom prst="line">
            <a:avLst/>
          </a:prstGeom>
          <a:noFill/>
          <a:ln w="15840">
            <a:solidFill>
              <a:srgbClr val="3366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6947740" y="4364039"/>
            <a:ext cx="1466" cy="363537"/>
          </a:xfrm>
          <a:prstGeom prst="line">
            <a:avLst/>
          </a:prstGeom>
          <a:noFill/>
          <a:ln w="15840">
            <a:solidFill>
              <a:srgbClr val="3366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5292121" y="4797425"/>
            <a:ext cx="1870997" cy="287338"/>
          </a:xfrm>
          <a:prstGeom prst="rect">
            <a:avLst/>
          </a:prstGeom>
          <a:solidFill>
            <a:srgbClr val="FFCCFF"/>
          </a:solidFill>
          <a:ln w="15840">
            <a:solidFill>
              <a:srgbClr val="FF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>
                <a:solidFill>
                  <a:srgbClr val="333399"/>
                </a:solidFill>
              </a:rPr>
              <a:t>Бюджетный год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323799" y="5734050"/>
            <a:ext cx="8423145" cy="1588"/>
          </a:xfrm>
          <a:prstGeom prst="line">
            <a:avLst/>
          </a:prstGeom>
          <a:noFill/>
          <a:ln w="1584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323799" y="5372100"/>
            <a:ext cx="1465" cy="363538"/>
          </a:xfrm>
          <a:prstGeom prst="line">
            <a:avLst/>
          </a:prstGeom>
          <a:noFill/>
          <a:ln w="15840">
            <a:solidFill>
              <a:srgbClr val="3366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V="1">
            <a:off x="8746944" y="5372100"/>
            <a:ext cx="1466" cy="363538"/>
          </a:xfrm>
          <a:prstGeom prst="line">
            <a:avLst/>
          </a:prstGeom>
          <a:noFill/>
          <a:ln w="15840">
            <a:solidFill>
              <a:srgbClr val="3366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2987441" y="5300664"/>
            <a:ext cx="1870996" cy="287337"/>
          </a:xfrm>
          <a:prstGeom prst="rect">
            <a:avLst/>
          </a:prstGeom>
          <a:solidFill>
            <a:srgbClr val="FFCCFF"/>
          </a:solidFill>
          <a:ln w="15840">
            <a:solidFill>
              <a:srgbClr val="FF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b="1" i="1">
                <a:solidFill>
                  <a:srgbClr val="333399"/>
                </a:solidFill>
              </a:rPr>
              <a:t>Бюджетный период</a:t>
            </a:r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323799" y="836614"/>
            <a:ext cx="8494938" cy="1587"/>
          </a:xfrm>
          <a:prstGeom prst="line">
            <a:avLst/>
          </a:prstGeom>
          <a:noFill/>
          <a:ln w="47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7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3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5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8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2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6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0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3" dur="2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7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9" grpId="0" animBg="1"/>
      <p:bldP spid="12310" grpId="0" animBg="1"/>
      <p:bldP spid="12311" grpId="0" animBg="1"/>
      <p:bldP spid="123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552150" y="6245225"/>
            <a:ext cx="213325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395521" y="5000626"/>
            <a:ext cx="6512590" cy="1357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40">
            <a:solidFill>
              <a:srgbClr val="00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распределения бюджетных средств в целях возможности совершения бюджетного маневра, ответственного подхода к принятию новых расходных обязательств с учетом их социально-экономической значимости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 rot="10800000">
            <a:off x="1472476" y="5000625"/>
            <a:ext cx="792646" cy="1143000"/>
          </a:xfrm>
          <a:prstGeom prst="chevron">
            <a:avLst>
              <a:gd name="adj" fmla="val 23037"/>
            </a:avLst>
          </a:prstGeom>
          <a:solidFill>
            <a:srgbClr val="99CCFF"/>
          </a:solidFill>
          <a:ln w="9360">
            <a:solidFill>
              <a:srgbClr val="00CCFF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b="1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47199" y="3143250"/>
            <a:ext cx="731109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40">
            <a:solidFill>
              <a:srgbClr val="00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Повышение объективности и качества бюджетного планирования и обеспечение в полной мере </a:t>
            </a:r>
            <a:r>
              <a:rPr lang="ru-RU" altLang="ru-RU" sz="1600" b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приоритезации</a:t>
            </a:r>
            <a:r>
              <a:rPr lang="ru-RU" altLang="ru-RU" sz="1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структуры бюджетных расходов в целях увеличения доли средств, направляемых на развитие человеческого капитала и инфраструктуры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31026" y="1643064"/>
            <a:ext cx="5327284" cy="928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40">
            <a:solidFill>
              <a:srgbClr val="00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</a:t>
            </a:r>
            <a:r>
              <a:rPr lang="ru-RU" altLang="ru-RU" sz="1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Малосеменовского </a:t>
            </a:r>
            <a:r>
              <a:rPr lang="ru-RU" altLang="ru-RU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 rot="10800000">
            <a:off x="483499" y="3143250"/>
            <a:ext cx="791181" cy="1214438"/>
          </a:xfrm>
          <a:prstGeom prst="chevron">
            <a:avLst>
              <a:gd name="adj" fmla="val 20472"/>
            </a:avLst>
          </a:prstGeom>
          <a:solidFill>
            <a:srgbClr val="99CCFF"/>
          </a:solidFill>
          <a:ln w="9360">
            <a:solidFill>
              <a:srgbClr val="00CCFF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b="1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 rot="10800000">
            <a:off x="2263657" y="1643063"/>
            <a:ext cx="659317" cy="946150"/>
          </a:xfrm>
          <a:prstGeom prst="chevron">
            <a:avLst>
              <a:gd name="adj" fmla="val 10287"/>
            </a:avLst>
          </a:prstGeom>
          <a:solidFill>
            <a:srgbClr val="99CCFF"/>
          </a:solidFill>
          <a:ln w="15840">
            <a:solidFill>
              <a:srgbClr val="00CCFF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marL="171450" indent="-457200" algn="ctr"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b="1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57127" y="233364"/>
            <a:ext cx="8228281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200" b="1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Проект бюджета на 2016 год направлен на решение следующих ключевых задач: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351636" y="1285875"/>
            <a:ext cx="8440728" cy="71438"/>
          </a:xfrm>
          <a:prstGeom prst="line">
            <a:avLst/>
          </a:prstGeom>
          <a:noFill/>
          <a:ln w="47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2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3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5" presetClass="emph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2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9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88913"/>
            <a:ext cx="8786813" cy="6480175"/>
          </a:xfrm>
          <a:prstGeom prst="rect">
            <a:avLst/>
          </a:prstGeom>
        </p:spPr>
        <p:txBody>
          <a:bodyPr/>
          <a:lstStyle/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2531" name="AutoShape 6"/>
          <p:cNvGrpSpPr>
            <a:grpSpLocks/>
          </p:cNvGrpSpPr>
          <p:nvPr/>
        </p:nvGrpSpPr>
        <p:grpSpPr bwMode="auto">
          <a:xfrm>
            <a:off x="1402930" y="140323"/>
            <a:ext cx="6985494" cy="994032"/>
            <a:chOff x="895" y="-412"/>
            <a:chExt cx="3629" cy="1480"/>
          </a:xfrm>
          <a:solidFill>
            <a:schemeClr val="accent6">
              <a:lumMod val="40000"/>
              <a:lumOff val="60000"/>
            </a:schemeClr>
          </a:solidFill>
        </p:grpSpPr>
        <p:pic>
          <p:nvPicPr>
            <p:cNvPr id="22560" name="AutoShape 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" y="-412"/>
              <a:ext cx="3629" cy="14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1" name="Text Box 23"/>
            <p:cNvSpPr txBox="1">
              <a:spLocks noChangeArrowheads="1"/>
            </p:cNvSpPr>
            <p:nvPr/>
          </p:nvSpPr>
          <p:spPr bwMode="auto">
            <a:xfrm>
              <a:off x="1136" y="-52"/>
              <a:ext cx="3138" cy="7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3600" b="1" i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617395" y="1399743"/>
            <a:ext cx="1838801" cy="477600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2693211" y="1379575"/>
            <a:ext cx="1843212" cy="479617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572000" y="1428736"/>
            <a:ext cx="1910302" cy="477600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22541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 dirty="0"/>
          </a:p>
        </p:txBody>
      </p:sp>
      <p:sp>
        <p:nvSpPr>
          <p:cNvPr id="22542" name="Text Box 40"/>
          <p:cNvSpPr txBox="1">
            <a:spLocks noChangeArrowheads="1"/>
          </p:cNvSpPr>
          <p:nvPr/>
        </p:nvSpPr>
        <p:spPr bwMode="auto">
          <a:xfrm>
            <a:off x="744634" y="1772816"/>
            <a:ext cx="1584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Дотации </a:t>
            </a:r>
            <a:endPara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22543" name="Text Box 41"/>
          <p:cNvSpPr txBox="1">
            <a:spLocks noChangeArrowheads="1"/>
          </p:cNvSpPr>
          <p:nvPr/>
        </p:nvSpPr>
        <p:spPr bwMode="auto">
          <a:xfrm>
            <a:off x="2786142" y="1772816"/>
            <a:ext cx="16573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Субвенции </a:t>
            </a:r>
          </a:p>
          <a:p>
            <a:pPr eaLnBrk="1" hangingPunct="1"/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от лат.</a:t>
            </a:r>
            <a:r>
              <a:rPr lang="en-US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en-US" altLang="ru-RU" sz="1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Subvenire</a:t>
            </a:r>
            <a:r>
              <a:rPr lang="ru-RU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»</a:t>
            </a:r>
            <a:r>
              <a:rPr lang="en-US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- </a:t>
            </a:r>
            <a:r>
              <a:rPr lang="ru-RU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2544" name="Text Box 42"/>
          <p:cNvSpPr txBox="1">
            <a:spLocks noChangeArrowheads="1"/>
          </p:cNvSpPr>
          <p:nvPr/>
        </p:nvSpPr>
        <p:spPr bwMode="auto">
          <a:xfrm>
            <a:off x="4723337" y="1870223"/>
            <a:ext cx="172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Субсидии </a:t>
            </a:r>
          </a:p>
          <a:p>
            <a:pPr eaLnBrk="1" hangingPunct="1"/>
            <a:r>
              <a:rPr lang="ru-RU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(от лат. «</a:t>
            </a:r>
            <a:r>
              <a:rPr lang="en-US" altLang="ru-RU" sz="1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» - поддержка)</a:t>
            </a:r>
          </a:p>
          <a:p>
            <a:pPr eaLnBrk="1" hangingPunct="1"/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Предоставляются на условиях долевого </a:t>
            </a:r>
            <a:r>
              <a:rPr lang="ru-RU" altLang="ru-RU" sz="1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софинансирования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расходов других бюджетов</a:t>
            </a:r>
          </a:p>
        </p:txBody>
      </p:sp>
      <p:sp>
        <p:nvSpPr>
          <p:cNvPr id="22545" name="Line 43"/>
          <p:cNvSpPr>
            <a:spLocks noChangeShapeType="1"/>
          </p:cNvSpPr>
          <p:nvPr/>
        </p:nvSpPr>
        <p:spPr bwMode="auto">
          <a:xfrm flipH="1">
            <a:off x="1536796" y="1162835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6" name="Line 44"/>
          <p:cNvSpPr>
            <a:spLocks noChangeShapeType="1"/>
          </p:cNvSpPr>
          <p:nvPr/>
        </p:nvSpPr>
        <p:spPr bwMode="auto">
          <a:xfrm flipH="1">
            <a:off x="3287713" y="1185097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45"/>
          <p:cNvSpPr>
            <a:spLocks noChangeShapeType="1"/>
          </p:cNvSpPr>
          <p:nvPr/>
        </p:nvSpPr>
        <p:spPr bwMode="auto">
          <a:xfrm>
            <a:off x="7300818" y="1134296"/>
            <a:ext cx="5762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745030" y="1327574"/>
            <a:ext cx="2112489" cy="480483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22552" name="Line 50"/>
          <p:cNvSpPr>
            <a:spLocks noChangeShapeType="1"/>
          </p:cNvSpPr>
          <p:nvPr/>
        </p:nvSpPr>
        <p:spPr bwMode="auto">
          <a:xfrm>
            <a:off x="5300663" y="1142197"/>
            <a:ext cx="260350" cy="201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3" name="Text Box 51"/>
          <p:cNvSpPr txBox="1">
            <a:spLocks noChangeArrowheads="1"/>
          </p:cNvSpPr>
          <p:nvPr/>
        </p:nvSpPr>
        <p:spPr bwMode="auto">
          <a:xfrm>
            <a:off x="6745030" y="1772816"/>
            <a:ext cx="197765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Трансфе́рт</a:t>
            </a:r>
            <a:r>
              <a:rPr lang="ru-RU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от лат. «</a:t>
            </a:r>
            <a:r>
              <a:rPr lang="ru-RU" altLang="ru-RU" sz="1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Transfero</a:t>
            </a:r>
            <a:r>
              <a:rPr lang="ru-RU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»-</a:t>
            </a:r>
            <a:r>
              <a:rPr lang="ru-RU" altLang="ru-RU" sz="14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переношу,перемещаю</a:t>
            </a:r>
            <a:r>
              <a:rPr lang="ru-RU" altLang="ru-RU" sz="1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9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5484332"/>
      </p:ext>
    </p:extLst>
  </p:cSld>
  <p:clrMapOvr>
    <a:masterClrMapping/>
  </p:clrMapOvr>
  <p:transition spd="med" advTm="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1515</TotalTime>
  <Words>999</Words>
  <Application>Microsoft Office PowerPoint</Application>
  <PresentationFormat>Экран (4:3)</PresentationFormat>
  <Paragraphs>196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Что такое бюджет?</vt:lpstr>
      <vt:lpstr>Какие бывают бюджеты?</vt:lpstr>
      <vt:lpstr>Слайд 6</vt:lpstr>
      <vt:lpstr>Слайд 7</vt:lpstr>
      <vt:lpstr>Слайд 8</vt:lpstr>
      <vt:lpstr>Слайд 9</vt:lpstr>
      <vt:lpstr>Структура доходной части бюджета Малосеменовского муниципального образования на 2016 году</vt:lpstr>
      <vt:lpstr>Слайд 11</vt:lpstr>
      <vt:lpstr>Расходы бюджета МАЛОСЕМЕНОВСКОГО  муниципального образования по разделам на 2016 год</vt:lpstr>
      <vt:lpstr>Слайд 13</vt:lpstr>
      <vt:lpstr>Слайд 14</vt:lpstr>
      <vt:lpstr>Слайд 15</vt:lpstr>
      <vt:lpstr>Слайд 16</vt:lpstr>
      <vt:lpstr>Слайд 17</vt:lpstr>
      <vt:lpstr>Муниципальные программы Малосеменовского муниципального образования</vt:lpstr>
      <vt:lpstr>Перечень муниципальных программ</vt:lpstr>
      <vt:lpstr>Объемы бюджетных ассигнований на реализацию муниципальных программ </vt:lpstr>
      <vt:lpstr>Контактная информация  и обратная связь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134</cp:revision>
  <dcterms:created xsi:type="dcterms:W3CDTF">2016-05-24T05:48:14Z</dcterms:created>
  <dcterms:modified xsi:type="dcterms:W3CDTF">2016-09-08T14:46:21Z</dcterms:modified>
</cp:coreProperties>
</file>